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6" r:id="rId2"/>
    <p:sldId id="317" r:id="rId3"/>
    <p:sldId id="318" r:id="rId4"/>
    <p:sldId id="319" r:id="rId5"/>
    <p:sldId id="320" r:id="rId6"/>
    <p:sldId id="293" r:id="rId7"/>
    <p:sldId id="294" r:id="rId8"/>
    <p:sldId id="295" r:id="rId9"/>
    <p:sldId id="296" r:id="rId10"/>
    <p:sldId id="297" r:id="rId11"/>
    <p:sldId id="298" r:id="rId12"/>
    <p:sldId id="321" r:id="rId13"/>
    <p:sldId id="322" r:id="rId14"/>
    <p:sldId id="323" r:id="rId15"/>
    <p:sldId id="299" r:id="rId16"/>
    <p:sldId id="300" r:id="rId17"/>
    <p:sldId id="301" r:id="rId18"/>
    <p:sldId id="302" r:id="rId19"/>
    <p:sldId id="303" r:id="rId20"/>
    <p:sldId id="304" r:id="rId21"/>
    <p:sldId id="305" r:id="rId22"/>
    <p:sldId id="306" r:id="rId23"/>
    <p:sldId id="268" r:id="rId24"/>
    <p:sldId id="269" r:id="rId25"/>
    <p:sldId id="324" r:id="rId26"/>
    <p:sldId id="270" r:id="rId27"/>
    <p:sldId id="271" r:id="rId28"/>
    <p:sldId id="273" r:id="rId29"/>
    <p:sldId id="272"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9" r:id="rId45"/>
    <p:sldId id="291" r:id="rId46"/>
    <p:sldId id="292" r:id="rId47"/>
    <p:sldId id="307" r:id="rId48"/>
    <p:sldId id="308" r:id="rId49"/>
    <p:sldId id="314" r:id="rId50"/>
    <p:sldId id="309" r:id="rId51"/>
    <p:sldId id="313" r:id="rId52"/>
    <p:sldId id="310" r:id="rId53"/>
    <p:sldId id="311" r:id="rId54"/>
    <p:sldId id="312" r:id="rId55"/>
    <p:sldId id="315" r:id="rId56"/>
    <p:sldId id="316" r:id="rId57"/>
    <p:sldId id="32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0C77D-F63E-4D34-B0A6-9DD145A666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D5EBA31-56F0-470E-9860-60FFC71FC4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8963405-B8FA-4189-8C74-A8689C1B30EF}"/>
              </a:ext>
            </a:extLst>
          </p:cNvPr>
          <p:cNvSpPr>
            <a:spLocks noGrp="1"/>
          </p:cNvSpPr>
          <p:nvPr>
            <p:ph type="dt" sz="half" idx="10"/>
          </p:nvPr>
        </p:nvSpPr>
        <p:spPr/>
        <p:txBody>
          <a:bodyPr/>
          <a:lstStyle/>
          <a:p>
            <a:fld id="{8E7C02CF-D167-49F1-B5CD-59AA4BAFABE0}" type="datetimeFigureOut">
              <a:rPr lang="en-IN" smtClean="0"/>
              <a:t>20-12-2022</a:t>
            </a:fld>
            <a:endParaRPr lang="en-IN"/>
          </a:p>
        </p:txBody>
      </p:sp>
      <p:sp>
        <p:nvSpPr>
          <p:cNvPr id="5" name="Footer Placeholder 4">
            <a:extLst>
              <a:ext uri="{FF2B5EF4-FFF2-40B4-BE49-F238E27FC236}">
                <a16:creationId xmlns:a16="http://schemas.microsoft.com/office/drawing/2014/main" id="{B74A4A1C-09D5-410F-A4F9-432A85BD8B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6E2AC9-E6AA-4CB8-A494-E01E756EAA08}"/>
              </a:ext>
            </a:extLst>
          </p:cNvPr>
          <p:cNvSpPr>
            <a:spLocks noGrp="1"/>
          </p:cNvSpPr>
          <p:nvPr>
            <p:ph type="sldNum" sz="quarter" idx="12"/>
          </p:nvPr>
        </p:nvSpPr>
        <p:spPr/>
        <p:txBody>
          <a:bodyPr/>
          <a:lstStyle/>
          <a:p>
            <a:fld id="{D3A25065-31F8-4C52-9018-5B97D13956C5}" type="slidenum">
              <a:rPr lang="en-IN" smtClean="0"/>
              <a:t>‹#›</a:t>
            </a:fld>
            <a:endParaRPr lang="en-IN"/>
          </a:p>
        </p:txBody>
      </p:sp>
    </p:spTree>
    <p:extLst>
      <p:ext uri="{BB962C8B-B14F-4D97-AF65-F5344CB8AC3E}">
        <p14:creationId xmlns:p14="http://schemas.microsoft.com/office/powerpoint/2010/main" val="1158701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0D228-DB46-4039-90CC-CA22AC68E2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56FECD-CC23-4CCF-AA06-924260C16D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50CBB2-7C82-477A-B9D5-DF992A003E67}"/>
              </a:ext>
            </a:extLst>
          </p:cNvPr>
          <p:cNvSpPr>
            <a:spLocks noGrp="1"/>
          </p:cNvSpPr>
          <p:nvPr>
            <p:ph type="dt" sz="half" idx="10"/>
          </p:nvPr>
        </p:nvSpPr>
        <p:spPr/>
        <p:txBody>
          <a:bodyPr/>
          <a:lstStyle/>
          <a:p>
            <a:fld id="{8E7C02CF-D167-49F1-B5CD-59AA4BAFABE0}" type="datetimeFigureOut">
              <a:rPr lang="en-IN" smtClean="0"/>
              <a:t>20-12-2022</a:t>
            </a:fld>
            <a:endParaRPr lang="en-IN"/>
          </a:p>
        </p:txBody>
      </p:sp>
      <p:sp>
        <p:nvSpPr>
          <p:cNvPr id="5" name="Footer Placeholder 4">
            <a:extLst>
              <a:ext uri="{FF2B5EF4-FFF2-40B4-BE49-F238E27FC236}">
                <a16:creationId xmlns:a16="http://schemas.microsoft.com/office/drawing/2014/main" id="{C534A1C0-74A2-4E49-91A3-75C1836428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C7BD47-619E-4A4D-BBE9-5D32517B0767}"/>
              </a:ext>
            </a:extLst>
          </p:cNvPr>
          <p:cNvSpPr>
            <a:spLocks noGrp="1"/>
          </p:cNvSpPr>
          <p:nvPr>
            <p:ph type="sldNum" sz="quarter" idx="12"/>
          </p:nvPr>
        </p:nvSpPr>
        <p:spPr/>
        <p:txBody>
          <a:bodyPr/>
          <a:lstStyle/>
          <a:p>
            <a:fld id="{D3A25065-31F8-4C52-9018-5B97D13956C5}" type="slidenum">
              <a:rPr lang="en-IN" smtClean="0"/>
              <a:t>‹#›</a:t>
            </a:fld>
            <a:endParaRPr lang="en-IN"/>
          </a:p>
        </p:txBody>
      </p:sp>
    </p:spTree>
    <p:extLst>
      <p:ext uri="{BB962C8B-B14F-4D97-AF65-F5344CB8AC3E}">
        <p14:creationId xmlns:p14="http://schemas.microsoft.com/office/powerpoint/2010/main" val="4036499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A3C9C8-0071-4EB9-9983-2567107467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873011-0864-4585-9C57-42FAD97B8F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2EFE9B-4929-4173-94B4-6323987B862A}"/>
              </a:ext>
            </a:extLst>
          </p:cNvPr>
          <p:cNvSpPr>
            <a:spLocks noGrp="1"/>
          </p:cNvSpPr>
          <p:nvPr>
            <p:ph type="dt" sz="half" idx="10"/>
          </p:nvPr>
        </p:nvSpPr>
        <p:spPr/>
        <p:txBody>
          <a:bodyPr/>
          <a:lstStyle/>
          <a:p>
            <a:fld id="{8E7C02CF-D167-49F1-B5CD-59AA4BAFABE0}" type="datetimeFigureOut">
              <a:rPr lang="en-IN" smtClean="0"/>
              <a:t>20-12-2022</a:t>
            </a:fld>
            <a:endParaRPr lang="en-IN"/>
          </a:p>
        </p:txBody>
      </p:sp>
      <p:sp>
        <p:nvSpPr>
          <p:cNvPr id="5" name="Footer Placeholder 4">
            <a:extLst>
              <a:ext uri="{FF2B5EF4-FFF2-40B4-BE49-F238E27FC236}">
                <a16:creationId xmlns:a16="http://schemas.microsoft.com/office/drawing/2014/main" id="{965B892B-44D8-4816-8915-D265B76394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CFA248-39CB-472D-84D7-CE2B9D0D7233}"/>
              </a:ext>
            </a:extLst>
          </p:cNvPr>
          <p:cNvSpPr>
            <a:spLocks noGrp="1"/>
          </p:cNvSpPr>
          <p:nvPr>
            <p:ph type="sldNum" sz="quarter" idx="12"/>
          </p:nvPr>
        </p:nvSpPr>
        <p:spPr/>
        <p:txBody>
          <a:bodyPr/>
          <a:lstStyle/>
          <a:p>
            <a:fld id="{D3A25065-31F8-4C52-9018-5B97D13956C5}" type="slidenum">
              <a:rPr lang="en-IN" smtClean="0"/>
              <a:t>‹#›</a:t>
            </a:fld>
            <a:endParaRPr lang="en-IN"/>
          </a:p>
        </p:txBody>
      </p:sp>
    </p:spTree>
    <p:extLst>
      <p:ext uri="{BB962C8B-B14F-4D97-AF65-F5344CB8AC3E}">
        <p14:creationId xmlns:p14="http://schemas.microsoft.com/office/powerpoint/2010/main" val="32613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4C478-F711-4C1F-B716-924240BF079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3A53E3-B955-4853-8532-289914273E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E2722A-B869-4125-BCA1-00599D898AF0}"/>
              </a:ext>
            </a:extLst>
          </p:cNvPr>
          <p:cNvSpPr>
            <a:spLocks noGrp="1"/>
          </p:cNvSpPr>
          <p:nvPr>
            <p:ph type="dt" sz="half" idx="10"/>
          </p:nvPr>
        </p:nvSpPr>
        <p:spPr/>
        <p:txBody>
          <a:bodyPr/>
          <a:lstStyle/>
          <a:p>
            <a:fld id="{8E7C02CF-D167-49F1-B5CD-59AA4BAFABE0}" type="datetimeFigureOut">
              <a:rPr lang="en-IN" smtClean="0"/>
              <a:t>20-12-2022</a:t>
            </a:fld>
            <a:endParaRPr lang="en-IN"/>
          </a:p>
        </p:txBody>
      </p:sp>
      <p:sp>
        <p:nvSpPr>
          <p:cNvPr id="5" name="Footer Placeholder 4">
            <a:extLst>
              <a:ext uri="{FF2B5EF4-FFF2-40B4-BE49-F238E27FC236}">
                <a16:creationId xmlns:a16="http://schemas.microsoft.com/office/drawing/2014/main" id="{BEEA0D5C-F7E0-40A4-B566-C38057DD24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270A4C-D99D-4E2E-90FF-A6B579856A69}"/>
              </a:ext>
            </a:extLst>
          </p:cNvPr>
          <p:cNvSpPr>
            <a:spLocks noGrp="1"/>
          </p:cNvSpPr>
          <p:nvPr>
            <p:ph type="sldNum" sz="quarter" idx="12"/>
          </p:nvPr>
        </p:nvSpPr>
        <p:spPr/>
        <p:txBody>
          <a:bodyPr/>
          <a:lstStyle/>
          <a:p>
            <a:fld id="{D3A25065-31F8-4C52-9018-5B97D13956C5}" type="slidenum">
              <a:rPr lang="en-IN" smtClean="0"/>
              <a:t>‹#›</a:t>
            </a:fld>
            <a:endParaRPr lang="en-IN"/>
          </a:p>
        </p:txBody>
      </p:sp>
    </p:spTree>
    <p:extLst>
      <p:ext uri="{BB962C8B-B14F-4D97-AF65-F5344CB8AC3E}">
        <p14:creationId xmlns:p14="http://schemas.microsoft.com/office/powerpoint/2010/main" val="1774121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B1DCF-8777-4330-BD77-D84FE0D5C7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5599E11-F1A2-40F7-B035-A290B1D81B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99B295-6779-4A4C-A9CD-A47375042C25}"/>
              </a:ext>
            </a:extLst>
          </p:cNvPr>
          <p:cNvSpPr>
            <a:spLocks noGrp="1"/>
          </p:cNvSpPr>
          <p:nvPr>
            <p:ph type="dt" sz="half" idx="10"/>
          </p:nvPr>
        </p:nvSpPr>
        <p:spPr/>
        <p:txBody>
          <a:bodyPr/>
          <a:lstStyle/>
          <a:p>
            <a:fld id="{8E7C02CF-D167-49F1-B5CD-59AA4BAFABE0}" type="datetimeFigureOut">
              <a:rPr lang="en-IN" smtClean="0"/>
              <a:t>20-12-2022</a:t>
            </a:fld>
            <a:endParaRPr lang="en-IN"/>
          </a:p>
        </p:txBody>
      </p:sp>
      <p:sp>
        <p:nvSpPr>
          <p:cNvPr id="5" name="Footer Placeholder 4">
            <a:extLst>
              <a:ext uri="{FF2B5EF4-FFF2-40B4-BE49-F238E27FC236}">
                <a16:creationId xmlns:a16="http://schemas.microsoft.com/office/drawing/2014/main" id="{558A7FEA-6830-48AC-86CD-7C39DD96E1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07DBA3-9C3A-4BA0-B7CD-87B58A4D86DE}"/>
              </a:ext>
            </a:extLst>
          </p:cNvPr>
          <p:cNvSpPr>
            <a:spLocks noGrp="1"/>
          </p:cNvSpPr>
          <p:nvPr>
            <p:ph type="sldNum" sz="quarter" idx="12"/>
          </p:nvPr>
        </p:nvSpPr>
        <p:spPr/>
        <p:txBody>
          <a:bodyPr/>
          <a:lstStyle/>
          <a:p>
            <a:fld id="{D3A25065-31F8-4C52-9018-5B97D13956C5}" type="slidenum">
              <a:rPr lang="en-IN" smtClean="0"/>
              <a:t>‹#›</a:t>
            </a:fld>
            <a:endParaRPr lang="en-IN"/>
          </a:p>
        </p:txBody>
      </p:sp>
    </p:spTree>
    <p:extLst>
      <p:ext uri="{BB962C8B-B14F-4D97-AF65-F5344CB8AC3E}">
        <p14:creationId xmlns:p14="http://schemas.microsoft.com/office/powerpoint/2010/main" val="904133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C2CD4-507B-4D64-9078-0D8CA59B71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1558C0-4772-4EBC-B6FA-417A65FD2B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931634B-113C-47FB-AF96-8254FC083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BD277E7-DA73-49F4-B87A-526FCB7F91B6}"/>
              </a:ext>
            </a:extLst>
          </p:cNvPr>
          <p:cNvSpPr>
            <a:spLocks noGrp="1"/>
          </p:cNvSpPr>
          <p:nvPr>
            <p:ph type="dt" sz="half" idx="10"/>
          </p:nvPr>
        </p:nvSpPr>
        <p:spPr/>
        <p:txBody>
          <a:bodyPr/>
          <a:lstStyle/>
          <a:p>
            <a:fld id="{8E7C02CF-D167-49F1-B5CD-59AA4BAFABE0}" type="datetimeFigureOut">
              <a:rPr lang="en-IN" smtClean="0"/>
              <a:t>20-12-2022</a:t>
            </a:fld>
            <a:endParaRPr lang="en-IN"/>
          </a:p>
        </p:txBody>
      </p:sp>
      <p:sp>
        <p:nvSpPr>
          <p:cNvPr id="6" name="Footer Placeholder 5">
            <a:extLst>
              <a:ext uri="{FF2B5EF4-FFF2-40B4-BE49-F238E27FC236}">
                <a16:creationId xmlns:a16="http://schemas.microsoft.com/office/drawing/2014/main" id="{A02DA6E3-761D-477D-A0E2-9224CF1A2E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97626A-8829-481C-89C6-F923DCF4006D}"/>
              </a:ext>
            </a:extLst>
          </p:cNvPr>
          <p:cNvSpPr>
            <a:spLocks noGrp="1"/>
          </p:cNvSpPr>
          <p:nvPr>
            <p:ph type="sldNum" sz="quarter" idx="12"/>
          </p:nvPr>
        </p:nvSpPr>
        <p:spPr/>
        <p:txBody>
          <a:bodyPr/>
          <a:lstStyle/>
          <a:p>
            <a:fld id="{D3A25065-31F8-4C52-9018-5B97D13956C5}" type="slidenum">
              <a:rPr lang="en-IN" smtClean="0"/>
              <a:t>‹#›</a:t>
            </a:fld>
            <a:endParaRPr lang="en-IN"/>
          </a:p>
        </p:txBody>
      </p:sp>
    </p:spTree>
    <p:extLst>
      <p:ext uri="{BB962C8B-B14F-4D97-AF65-F5344CB8AC3E}">
        <p14:creationId xmlns:p14="http://schemas.microsoft.com/office/powerpoint/2010/main" val="3577919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A410C-2FA1-4FF2-ACE7-A966253DFA1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18DE61-3DA7-4D62-9000-4B278EAADE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355265-4B29-4FC3-A9B4-F8F7934E64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F9C6D99-0C6A-48A3-9C92-A14B0DA8FB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5E298B-A6BE-4C28-9EDE-4C066238C1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5DB3B06-8C82-46E5-B71A-B3553066620A}"/>
              </a:ext>
            </a:extLst>
          </p:cNvPr>
          <p:cNvSpPr>
            <a:spLocks noGrp="1"/>
          </p:cNvSpPr>
          <p:nvPr>
            <p:ph type="dt" sz="half" idx="10"/>
          </p:nvPr>
        </p:nvSpPr>
        <p:spPr/>
        <p:txBody>
          <a:bodyPr/>
          <a:lstStyle/>
          <a:p>
            <a:fld id="{8E7C02CF-D167-49F1-B5CD-59AA4BAFABE0}" type="datetimeFigureOut">
              <a:rPr lang="en-IN" smtClean="0"/>
              <a:t>20-12-2022</a:t>
            </a:fld>
            <a:endParaRPr lang="en-IN"/>
          </a:p>
        </p:txBody>
      </p:sp>
      <p:sp>
        <p:nvSpPr>
          <p:cNvPr id="8" name="Footer Placeholder 7">
            <a:extLst>
              <a:ext uri="{FF2B5EF4-FFF2-40B4-BE49-F238E27FC236}">
                <a16:creationId xmlns:a16="http://schemas.microsoft.com/office/drawing/2014/main" id="{6381BAC4-6AB0-46A0-87CE-8416A1B4B87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D2B309F-0033-4F06-848C-44653AC97DFA}"/>
              </a:ext>
            </a:extLst>
          </p:cNvPr>
          <p:cNvSpPr>
            <a:spLocks noGrp="1"/>
          </p:cNvSpPr>
          <p:nvPr>
            <p:ph type="sldNum" sz="quarter" idx="12"/>
          </p:nvPr>
        </p:nvSpPr>
        <p:spPr/>
        <p:txBody>
          <a:bodyPr/>
          <a:lstStyle/>
          <a:p>
            <a:fld id="{D3A25065-31F8-4C52-9018-5B97D13956C5}" type="slidenum">
              <a:rPr lang="en-IN" smtClean="0"/>
              <a:t>‹#›</a:t>
            </a:fld>
            <a:endParaRPr lang="en-IN"/>
          </a:p>
        </p:txBody>
      </p:sp>
    </p:spTree>
    <p:extLst>
      <p:ext uri="{BB962C8B-B14F-4D97-AF65-F5344CB8AC3E}">
        <p14:creationId xmlns:p14="http://schemas.microsoft.com/office/powerpoint/2010/main" val="883818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1A01A-DCE2-4BB3-A66E-020D7B58D53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DF2523E-2B52-434B-BCBB-43BD1E785F35}"/>
              </a:ext>
            </a:extLst>
          </p:cNvPr>
          <p:cNvSpPr>
            <a:spLocks noGrp="1"/>
          </p:cNvSpPr>
          <p:nvPr>
            <p:ph type="dt" sz="half" idx="10"/>
          </p:nvPr>
        </p:nvSpPr>
        <p:spPr/>
        <p:txBody>
          <a:bodyPr/>
          <a:lstStyle/>
          <a:p>
            <a:fld id="{8E7C02CF-D167-49F1-B5CD-59AA4BAFABE0}" type="datetimeFigureOut">
              <a:rPr lang="en-IN" smtClean="0"/>
              <a:t>20-12-2022</a:t>
            </a:fld>
            <a:endParaRPr lang="en-IN"/>
          </a:p>
        </p:txBody>
      </p:sp>
      <p:sp>
        <p:nvSpPr>
          <p:cNvPr id="4" name="Footer Placeholder 3">
            <a:extLst>
              <a:ext uri="{FF2B5EF4-FFF2-40B4-BE49-F238E27FC236}">
                <a16:creationId xmlns:a16="http://schemas.microsoft.com/office/drawing/2014/main" id="{0851ABAB-0705-451E-90A9-BF97609D688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8476C00-BF1E-4074-B18B-8D93AC9EC95D}"/>
              </a:ext>
            </a:extLst>
          </p:cNvPr>
          <p:cNvSpPr>
            <a:spLocks noGrp="1"/>
          </p:cNvSpPr>
          <p:nvPr>
            <p:ph type="sldNum" sz="quarter" idx="12"/>
          </p:nvPr>
        </p:nvSpPr>
        <p:spPr/>
        <p:txBody>
          <a:bodyPr/>
          <a:lstStyle/>
          <a:p>
            <a:fld id="{D3A25065-31F8-4C52-9018-5B97D13956C5}" type="slidenum">
              <a:rPr lang="en-IN" smtClean="0"/>
              <a:t>‹#›</a:t>
            </a:fld>
            <a:endParaRPr lang="en-IN"/>
          </a:p>
        </p:txBody>
      </p:sp>
    </p:spTree>
    <p:extLst>
      <p:ext uri="{BB962C8B-B14F-4D97-AF65-F5344CB8AC3E}">
        <p14:creationId xmlns:p14="http://schemas.microsoft.com/office/powerpoint/2010/main" val="3445259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0466F0-18FD-4F8F-8327-72C5C1E6B295}"/>
              </a:ext>
            </a:extLst>
          </p:cNvPr>
          <p:cNvSpPr>
            <a:spLocks noGrp="1"/>
          </p:cNvSpPr>
          <p:nvPr>
            <p:ph type="dt" sz="half" idx="10"/>
          </p:nvPr>
        </p:nvSpPr>
        <p:spPr/>
        <p:txBody>
          <a:bodyPr/>
          <a:lstStyle/>
          <a:p>
            <a:fld id="{8E7C02CF-D167-49F1-B5CD-59AA4BAFABE0}" type="datetimeFigureOut">
              <a:rPr lang="en-IN" smtClean="0"/>
              <a:t>20-12-2022</a:t>
            </a:fld>
            <a:endParaRPr lang="en-IN"/>
          </a:p>
        </p:txBody>
      </p:sp>
      <p:sp>
        <p:nvSpPr>
          <p:cNvPr id="3" name="Footer Placeholder 2">
            <a:extLst>
              <a:ext uri="{FF2B5EF4-FFF2-40B4-BE49-F238E27FC236}">
                <a16:creationId xmlns:a16="http://schemas.microsoft.com/office/drawing/2014/main" id="{A98B9DC7-9313-424C-95F0-317353AF060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CE3E794-892F-4B66-BC22-B832BD6F9E7C}"/>
              </a:ext>
            </a:extLst>
          </p:cNvPr>
          <p:cNvSpPr>
            <a:spLocks noGrp="1"/>
          </p:cNvSpPr>
          <p:nvPr>
            <p:ph type="sldNum" sz="quarter" idx="12"/>
          </p:nvPr>
        </p:nvSpPr>
        <p:spPr/>
        <p:txBody>
          <a:bodyPr/>
          <a:lstStyle/>
          <a:p>
            <a:fld id="{D3A25065-31F8-4C52-9018-5B97D13956C5}" type="slidenum">
              <a:rPr lang="en-IN" smtClean="0"/>
              <a:t>‹#›</a:t>
            </a:fld>
            <a:endParaRPr lang="en-IN"/>
          </a:p>
        </p:txBody>
      </p:sp>
    </p:spTree>
    <p:extLst>
      <p:ext uri="{BB962C8B-B14F-4D97-AF65-F5344CB8AC3E}">
        <p14:creationId xmlns:p14="http://schemas.microsoft.com/office/powerpoint/2010/main" val="2254694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54470-7651-4E99-8408-F3EB5F3F8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C55B59F-7D33-43CA-9869-D88F99C467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D2708D0-E3B1-4325-9BAB-ED3FA02FBA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A8AB6E-917F-4C5C-AC2C-8F98925749DD}"/>
              </a:ext>
            </a:extLst>
          </p:cNvPr>
          <p:cNvSpPr>
            <a:spLocks noGrp="1"/>
          </p:cNvSpPr>
          <p:nvPr>
            <p:ph type="dt" sz="half" idx="10"/>
          </p:nvPr>
        </p:nvSpPr>
        <p:spPr/>
        <p:txBody>
          <a:bodyPr/>
          <a:lstStyle/>
          <a:p>
            <a:fld id="{8E7C02CF-D167-49F1-B5CD-59AA4BAFABE0}" type="datetimeFigureOut">
              <a:rPr lang="en-IN" smtClean="0"/>
              <a:t>20-12-2022</a:t>
            </a:fld>
            <a:endParaRPr lang="en-IN"/>
          </a:p>
        </p:txBody>
      </p:sp>
      <p:sp>
        <p:nvSpPr>
          <p:cNvPr id="6" name="Footer Placeholder 5">
            <a:extLst>
              <a:ext uri="{FF2B5EF4-FFF2-40B4-BE49-F238E27FC236}">
                <a16:creationId xmlns:a16="http://schemas.microsoft.com/office/drawing/2014/main" id="{D37D6049-8024-44A4-B623-2F2EC04E2B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B901EC-565D-43DB-8FCD-51074654AE64}"/>
              </a:ext>
            </a:extLst>
          </p:cNvPr>
          <p:cNvSpPr>
            <a:spLocks noGrp="1"/>
          </p:cNvSpPr>
          <p:nvPr>
            <p:ph type="sldNum" sz="quarter" idx="12"/>
          </p:nvPr>
        </p:nvSpPr>
        <p:spPr/>
        <p:txBody>
          <a:bodyPr/>
          <a:lstStyle/>
          <a:p>
            <a:fld id="{D3A25065-31F8-4C52-9018-5B97D13956C5}" type="slidenum">
              <a:rPr lang="en-IN" smtClean="0"/>
              <a:t>‹#›</a:t>
            </a:fld>
            <a:endParaRPr lang="en-IN"/>
          </a:p>
        </p:txBody>
      </p:sp>
    </p:spTree>
    <p:extLst>
      <p:ext uri="{BB962C8B-B14F-4D97-AF65-F5344CB8AC3E}">
        <p14:creationId xmlns:p14="http://schemas.microsoft.com/office/powerpoint/2010/main" val="1358903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0D39E-7724-44B5-9FD1-D971B71676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5A6348D-1469-40DD-8BFF-010423FEF5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DA33A43-9E4C-416C-946D-654FB92E29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E24780-A1CC-49EA-99E0-E0F063E85360}"/>
              </a:ext>
            </a:extLst>
          </p:cNvPr>
          <p:cNvSpPr>
            <a:spLocks noGrp="1"/>
          </p:cNvSpPr>
          <p:nvPr>
            <p:ph type="dt" sz="half" idx="10"/>
          </p:nvPr>
        </p:nvSpPr>
        <p:spPr/>
        <p:txBody>
          <a:bodyPr/>
          <a:lstStyle/>
          <a:p>
            <a:fld id="{8E7C02CF-D167-49F1-B5CD-59AA4BAFABE0}" type="datetimeFigureOut">
              <a:rPr lang="en-IN" smtClean="0"/>
              <a:t>20-12-2022</a:t>
            </a:fld>
            <a:endParaRPr lang="en-IN"/>
          </a:p>
        </p:txBody>
      </p:sp>
      <p:sp>
        <p:nvSpPr>
          <p:cNvPr id="6" name="Footer Placeholder 5">
            <a:extLst>
              <a:ext uri="{FF2B5EF4-FFF2-40B4-BE49-F238E27FC236}">
                <a16:creationId xmlns:a16="http://schemas.microsoft.com/office/drawing/2014/main" id="{723BDF31-6C80-449B-9EDB-5946F6160D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4F0C9B-C96E-4D94-9DD3-4CE59A0FEE5A}"/>
              </a:ext>
            </a:extLst>
          </p:cNvPr>
          <p:cNvSpPr>
            <a:spLocks noGrp="1"/>
          </p:cNvSpPr>
          <p:nvPr>
            <p:ph type="sldNum" sz="quarter" idx="12"/>
          </p:nvPr>
        </p:nvSpPr>
        <p:spPr/>
        <p:txBody>
          <a:bodyPr/>
          <a:lstStyle/>
          <a:p>
            <a:fld id="{D3A25065-31F8-4C52-9018-5B97D13956C5}" type="slidenum">
              <a:rPr lang="en-IN" smtClean="0"/>
              <a:t>‹#›</a:t>
            </a:fld>
            <a:endParaRPr lang="en-IN"/>
          </a:p>
        </p:txBody>
      </p:sp>
    </p:spTree>
    <p:extLst>
      <p:ext uri="{BB962C8B-B14F-4D97-AF65-F5344CB8AC3E}">
        <p14:creationId xmlns:p14="http://schemas.microsoft.com/office/powerpoint/2010/main" val="4215773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DCC88A-2626-4AA4-B5AC-3966251CC4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009235-81BE-4C31-810F-B0374BFB2E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786142-8915-43E0-BE63-FF7104B546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7C02CF-D167-49F1-B5CD-59AA4BAFABE0}" type="datetimeFigureOut">
              <a:rPr lang="en-IN" smtClean="0"/>
              <a:t>20-12-2022</a:t>
            </a:fld>
            <a:endParaRPr lang="en-IN"/>
          </a:p>
        </p:txBody>
      </p:sp>
      <p:sp>
        <p:nvSpPr>
          <p:cNvPr id="5" name="Footer Placeholder 4">
            <a:extLst>
              <a:ext uri="{FF2B5EF4-FFF2-40B4-BE49-F238E27FC236}">
                <a16:creationId xmlns:a16="http://schemas.microsoft.com/office/drawing/2014/main" id="{AB8C07EB-90A0-4D53-94C1-2F821D4AFC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35EFC9E-4C8B-4D5C-AC0C-C129AB838A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A25065-31F8-4C52-9018-5B97D13956C5}" type="slidenum">
              <a:rPr lang="en-IN" smtClean="0"/>
              <a:t>‹#›</a:t>
            </a:fld>
            <a:endParaRPr lang="en-IN"/>
          </a:p>
        </p:txBody>
      </p:sp>
    </p:spTree>
    <p:extLst>
      <p:ext uri="{BB962C8B-B14F-4D97-AF65-F5344CB8AC3E}">
        <p14:creationId xmlns:p14="http://schemas.microsoft.com/office/powerpoint/2010/main" val="3760204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7393" y="140678"/>
            <a:ext cx="11737730" cy="6523892"/>
          </a:xfrm>
        </p:spPr>
        <p:txBody>
          <a:bodyPr>
            <a:normAutofit fontScale="62500" lnSpcReduction="20000"/>
          </a:bodyPr>
          <a:lstStyle/>
          <a:p>
            <a:pPr marL="0" indent="0">
              <a:buNone/>
            </a:pPr>
            <a:r>
              <a:rPr lang="en-US" sz="3200" b="1" dirty="0"/>
              <a:t>What is Python?</a:t>
            </a:r>
          </a:p>
          <a:p>
            <a:r>
              <a:rPr lang="en-US" dirty="0"/>
              <a:t>Python is a popular programming language. It was created by Guido van Rossum, and released in 1991.</a:t>
            </a:r>
          </a:p>
          <a:p>
            <a:r>
              <a:rPr lang="en-US" dirty="0"/>
              <a:t>It is used for:</a:t>
            </a:r>
          </a:p>
          <a:p>
            <a:r>
              <a:rPr lang="en-US" dirty="0"/>
              <a:t>web development (server-side),</a:t>
            </a:r>
          </a:p>
          <a:p>
            <a:r>
              <a:rPr lang="en-US" dirty="0"/>
              <a:t>software development,</a:t>
            </a:r>
          </a:p>
          <a:p>
            <a:r>
              <a:rPr lang="en-US" dirty="0"/>
              <a:t>mathematics,</a:t>
            </a:r>
          </a:p>
          <a:p>
            <a:r>
              <a:rPr lang="en-US" dirty="0"/>
              <a:t>system scripting.</a:t>
            </a:r>
          </a:p>
          <a:p>
            <a:pPr marL="0" indent="0">
              <a:buNone/>
            </a:pPr>
            <a:r>
              <a:rPr lang="en-US" sz="3200" b="1" dirty="0"/>
              <a:t>What can Python do?</a:t>
            </a:r>
          </a:p>
          <a:p>
            <a:r>
              <a:rPr lang="en-US" dirty="0"/>
              <a:t>Python can be used on a server to create web applications.</a:t>
            </a:r>
          </a:p>
          <a:p>
            <a:r>
              <a:rPr lang="en-US" dirty="0"/>
              <a:t>Python can be used alongside software to create workflows.</a:t>
            </a:r>
          </a:p>
          <a:p>
            <a:r>
              <a:rPr lang="en-US" dirty="0"/>
              <a:t>Python can connect to database systems. It can also read and modify files.</a:t>
            </a:r>
          </a:p>
          <a:p>
            <a:r>
              <a:rPr lang="en-US" dirty="0"/>
              <a:t>Python can be used to handle big data and perform complex mathematics.</a:t>
            </a:r>
          </a:p>
          <a:p>
            <a:r>
              <a:rPr lang="en-US" dirty="0"/>
              <a:t>Python can be used for rapid prototyping, or for production-ready software development.</a:t>
            </a:r>
          </a:p>
          <a:p>
            <a:pPr marL="0" indent="0">
              <a:buNone/>
            </a:pPr>
            <a:r>
              <a:rPr lang="en-US" sz="3200" b="1" dirty="0"/>
              <a:t>Why Python?</a:t>
            </a:r>
          </a:p>
          <a:p>
            <a:r>
              <a:rPr lang="en-US" dirty="0"/>
              <a:t>Python works on different platforms (Windows, Mac, Linux, Raspberry Pi, </a:t>
            </a:r>
            <a:r>
              <a:rPr lang="en-US" dirty="0" err="1"/>
              <a:t>etc</a:t>
            </a:r>
            <a:r>
              <a:rPr lang="en-US" dirty="0"/>
              <a:t>).</a:t>
            </a:r>
          </a:p>
          <a:p>
            <a:r>
              <a:rPr lang="en-US" dirty="0"/>
              <a:t>Python has a simple syntax similar to the English language.</a:t>
            </a:r>
          </a:p>
          <a:p>
            <a:r>
              <a:rPr lang="en-US" dirty="0"/>
              <a:t>Python has syntax that allows developers to write programs with fewer lines than some other programming languages.</a:t>
            </a:r>
          </a:p>
          <a:p>
            <a:r>
              <a:rPr lang="en-US" dirty="0"/>
              <a:t>Python runs on an interpreter system, meaning that code can be executed as soon as it is written. This means that prototyping can be very quick.</a:t>
            </a:r>
          </a:p>
          <a:p>
            <a:r>
              <a:rPr lang="en-US" dirty="0"/>
              <a:t>Python can be treated in a procedural way, an object-oriented way or a functional way.</a:t>
            </a:r>
          </a:p>
          <a:p>
            <a:endParaRPr lang="en-IN" dirty="0"/>
          </a:p>
        </p:txBody>
      </p:sp>
    </p:spTree>
    <p:extLst>
      <p:ext uri="{BB962C8B-B14F-4D97-AF65-F5344CB8AC3E}">
        <p14:creationId xmlns:p14="http://schemas.microsoft.com/office/powerpoint/2010/main" val="3976481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6795F5-E4DA-4270-9CAF-61824CA6B3F9}"/>
              </a:ext>
            </a:extLst>
          </p:cNvPr>
          <p:cNvSpPr>
            <a:spLocks noGrp="1"/>
          </p:cNvSpPr>
          <p:nvPr>
            <p:ph idx="1"/>
          </p:nvPr>
        </p:nvSpPr>
        <p:spPr>
          <a:xfrm>
            <a:off x="432485" y="247134"/>
            <a:ext cx="11207579" cy="6388443"/>
          </a:xfrm>
        </p:spPr>
        <p:txBody>
          <a:bodyPr/>
          <a:lstStyle/>
          <a:p>
            <a:r>
              <a:rPr lang="en-IN" b="1" dirty="0"/>
              <a:t>Uses of Python</a:t>
            </a:r>
            <a:endParaRPr lang="en-IN" dirty="0"/>
          </a:p>
          <a:p>
            <a:r>
              <a:rPr lang="en-IN" dirty="0"/>
              <a:t>Desktop Application/ Standalone Application.</a:t>
            </a:r>
            <a:br>
              <a:rPr lang="en-IN" dirty="0"/>
            </a:br>
            <a:r>
              <a:rPr lang="en-IN" dirty="0"/>
              <a:t>Web Application – with the help of Django Framework</a:t>
            </a:r>
            <a:br>
              <a:rPr lang="en-IN" dirty="0"/>
            </a:br>
            <a:r>
              <a:rPr lang="en-IN" dirty="0"/>
              <a:t>Database Application.</a:t>
            </a:r>
            <a:br>
              <a:rPr lang="en-IN" dirty="0"/>
            </a:br>
            <a:r>
              <a:rPr lang="en-IN" dirty="0"/>
              <a:t>Networking Application.</a:t>
            </a:r>
            <a:br>
              <a:rPr lang="en-IN" dirty="0"/>
            </a:br>
            <a:r>
              <a:rPr lang="en-IN" dirty="0"/>
              <a:t>Gaming Application.</a:t>
            </a:r>
            <a:br>
              <a:rPr lang="en-IN" dirty="0"/>
            </a:br>
            <a:r>
              <a:rPr lang="en-IN" dirty="0"/>
              <a:t>Data Science.</a:t>
            </a:r>
            <a:br>
              <a:rPr lang="en-IN" dirty="0"/>
            </a:br>
            <a:r>
              <a:rPr lang="en-IN" dirty="0"/>
              <a:t>Machine Learning.</a:t>
            </a:r>
            <a:br>
              <a:rPr lang="en-IN" dirty="0"/>
            </a:br>
            <a:r>
              <a:rPr lang="en-IN" dirty="0"/>
              <a:t>Augmented Reality</a:t>
            </a:r>
            <a:br>
              <a:rPr lang="en-IN" dirty="0"/>
            </a:br>
            <a:r>
              <a:rPr lang="en-IN" dirty="0"/>
              <a:t>Artificial Intelligence</a:t>
            </a:r>
            <a:br>
              <a:rPr lang="en-IN" dirty="0"/>
            </a:br>
            <a:r>
              <a:rPr lang="en-IN" dirty="0"/>
              <a:t>Internet Of Things</a:t>
            </a:r>
          </a:p>
          <a:p>
            <a:endParaRPr lang="en-IN" dirty="0"/>
          </a:p>
        </p:txBody>
      </p:sp>
    </p:spTree>
    <p:extLst>
      <p:ext uri="{BB962C8B-B14F-4D97-AF65-F5344CB8AC3E}">
        <p14:creationId xmlns:p14="http://schemas.microsoft.com/office/powerpoint/2010/main" val="1627777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5849DE-A56F-484D-A6E9-65895A3F3F73}"/>
              </a:ext>
            </a:extLst>
          </p:cNvPr>
          <p:cNvSpPr>
            <a:spLocks noGrp="1"/>
          </p:cNvSpPr>
          <p:nvPr>
            <p:ph idx="1"/>
          </p:nvPr>
        </p:nvSpPr>
        <p:spPr>
          <a:xfrm>
            <a:off x="358346" y="284203"/>
            <a:ext cx="10972800" cy="6252519"/>
          </a:xfrm>
        </p:spPr>
        <p:txBody>
          <a:bodyPr/>
          <a:lstStyle/>
          <a:p>
            <a:r>
              <a:rPr lang="en-IN" dirty="0"/>
              <a:t>Python keywords are the words that are reserved. That means you can’t use them as name of any entities like variables, classes and functions.</a:t>
            </a:r>
          </a:p>
          <a:p>
            <a:pPr marL="0" indent="0">
              <a:buNone/>
            </a:pPr>
            <a:r>
              <a:rPr lang="en-IN" dirty="0"/>
              <a:t>So you might be thinking what are these keywords for. They are for defining the syntax and structures of Python language.</a:t>
            </a:r>
          </a:p>
          <a:p>
            <a:pPr marL="0" indent="0">
              <a:buNone/>
            </a:pPr>
            <a:r>
              <a:rPr lang="en-IN" dirty="0"/>
              <a:t>There are 33 keywords in Python programming language. Also keywords in Python is case sensitive. So they are to be written as it is. Here is a list of all keywords in python programming.</a:t>
            </a:r>
          </a:p>
          <a:p>
            <a:endParaRPr lang="en-IN" dirty="0"/>
          </a:p>
        </p:txBody>
      </p:sp>
      <p:pic>
        <p:nvPicPr>
          <p:cNvPr id="1028" name="Picture 4" descr="python keywords, keywords in python, python 3 keywords">
            <a:extLst>
              <a:ext uri="{FF2B5EF4-FFF2-40B4-BE49-F238E27FC236}">
                <a16:creationId xmlns:a16="http://schemas.microsoft.com/office/drawing/2014/main" id="{401ACA37-203D-446B-A0F5-4BE38CC09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273" y="3284197"/>
            <a:ext cx="8187449" cy="328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97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5B6248-0147-4D32-A01C-01BA8CFF1F4A}"/>
              </a:ext>
            </a:extLst>
          </p:cNvPr>
          <p:cNvSpPr>
            <a:spLocks noGrp="1"/>
          </p:cNvSpPr>
          <p:nvPr>
            <p:ph idx="1"/>
          </p:nvPr>
        </p:nvSpPr>
        <p:spPr>
          <a:xfrm>
            <a:off x="305635" y="237993"/>
            <a:ext cx="11348581" cy="6388273"/>
          </a:xfrm>
        </p:spPr>
        <p:txBody>
          <a:bodyPr/>
          <a:lstStyle/>
          <a:p>
            <a:r>
              <a:rPr lang="en-IN" b="0" i="0" dirty="0">
                <a:solidFill>
                  <a:srgbClr val="222222"/>
                </a:solidFill>
                <a:effectLst/>
                <a:latin typeface="Raleway"/>
              </a:rPr>
              <a:t>Difference Between Identifier and Variable</a:t>
            </a:r>
          </a:p>
          <a:p>
            <a:pPr marL="0" indent="0">
              <a:buNone/>
            </a:pPr>
            <a:endParaRPr lang="en-IN" b="0" i="0" dirty="0">
              <a:solidFill>
                <a:srgbClr val="222222"/>
              </a:solidFill>
              <a:effectLst/>
              <a:latin typeface="Raleway"/>
            </a:endParaRPr>
          </a:p>
          <a:p>
            <a:endParaRPr lang="en-IN" dirty="0"/>
          </a:p>
        </p:txBody>
      </p:sp>
      <p:pic>
        <p:nvPicPr>
          <p:cNvPr id="1026" name="Picture 2" descr="Identifier">
            <a:extLst>
              <a:ext uri="{FF2B5EF4-FFF2-40B4-BE49-F238E27FC236}">
                <a16:creationId xmlns:a16="http://schemas.microsoft.com/office/drawing/2014/main" id="{2693844D-0158-49DC-8712-6D8CBD4A9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8594" y="1172673"/>
            <a:ext cx="3577569" cy="339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104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8024CB0-2FDF-4713-8EC0-93D654B5433C}"/>
              </a:ext>
            </a:extLst>
          </p:cNvPr>
          <p:cNvSpPr txBox="1"/>
          <p:nvPr/>
        </p:nvSpPr>
        <p:spPr>
          <a:xfrm>
            <a:off x="239040" y="264131"/>
            <a:ext cx="11623107" cy="1015663"/>
          </a:xfrm>
          <a:prstGeom prst="rect">
            <a:avLst/>
          </a:prstGeom>
          <a:noFill/>
        </p:spPr>
        <p:txBody>
          <a:bodyPr wrap="square">
            <a:spAutoFit/>
          </a:bodyPr>
          <a:lstStyle/>
          <a:p>
            <a:r>
              <a:rPr lang="en-IN" sz="2000" dirty="0">
                <a:solidFill>
                  <a:srgbClr val="222222"/>
                </a:solidFill>
                <a:latin typeface="Arial" panose="020B0604020202020204" pitchFamily="34" charset="0"/>
                <a:cs typeface="Arial" panose="020B0604020202020204" pitchFamily="34" charset="0"/>
              </a:rPr>
              <a:t>The word ‘identifier’ clearly defines itself; an identifier is a name given to an entity, which distinctly identifies an entity in a program at the time of its execution. Variable is also an identifier; its name uniquely identifies itself in a program.</a:t>
            </a:r>
          </a:p>
        </p:txBody>
      </p:sp>
      <p:sp>
        <p:nvSpPr>
          <p:cNvPr id="9" name="TextBox 8">
            <a:extLst>
              <a:ext uri="{FF2B5EF4-FFF2-40B4-BE49-F238E27FC236}">
                <a16:creationId xmlns:a16="http://schemas.microsoft.com/office/drawing/2014/main" id="{19B33005-F5E7-4519-B7A2-35B2D222E285}"/>
              </a:ext>
            </a:extLst>
          </p:cNvPr>
          <p:cNvSpPr txBox="1"/>
          <p:nvPr/>
        </p:nvSpPr>
        <p:spPr>
          <a:xfrm>
            <a:off x="284446" y="2327329"/>
            <a:ext cx="11623107" cy="2246769"/>
          </a:xfrm>
          <a:prstGeom prst="rect">
            <a:avLst/>
          </a:prstGeom>
          <a:noFill/>
        </p:spPr>
        <p:txBody>
          <a:bodyPr wrap="square">
            <a:spAutoFit/>
          </a:bodyPr>
          <a:lstStyle/>
          <a:p>
            <a:pPr algn="l"/>
            <a:r>
              <a:rPr lang="en-IN" sz="2000" b="0" i="0" dirty="0">
                <a:solidFill>
                  <a:srgbClr val="222222"/>
                </a:solidFill>
                <a:effectLst/>
                <a:latin typeface="Arial" panose="020B0604020202020204" pitchFamily="34" charset="0"/>
                <a:cs typeface="Arial" panose="020B0604020202020204" pitchFamily="34" charset="0"/>
              </a:rPr>
              <a:t>Here, the fundamental difference between an identifier and variable is that an identifier is a “name given to entity” in a program whereas, a variable is a “name given to memory location”, that is used to hold value, which may get modified during program execution.</a:t>
            </a:r>
          </a:p>
          <a:p>
            <a:pPr algn="l"/>
            <a:r>
              <a:rPr lang="en-IN" sz="2000" b="0" i="0" dirty="0">
                <a:solidFill>
                  <a:srgbClr val="222222"/>
                </a:solidFill>
                <a:effectLst/>
                <a:latin typeface="Arial" panose="020B0604020202020204" pitchFamily="34" charset="0"/>
                <a:cs typeface="Arial" panose="020B0604020202020204" pitchFamily="34" charset="0"/>
              </a:rPr>
              <a:t>Furthermore, the name given to a variable, function, class, structure, that is in the source code of the program is an identifier. As against, a variable is a name associated with the memory cell whose value can be altered in a program. The number of characters can be more in the identifier as compared to a variable.</a:t>
            </a:r>
          </a:p>
        </p:txBody>
      </p:sp>
    </p:spTree>
    <p:extLst>
      <p:ext uri="{BB962C8B-B14F-4D97-AF65-F5344CB8AC3E}">
        <p14:creationId xmlns:p14="http://schemas.microsoft.com/office/powerpoint/2010/main" val="1568284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41EB84E-D82B-4906-95C6-FD78441A736C}"/>
              </a:ext>
            </a:extLst>
          </p:cNvPr>
          <p:cNvGraphicFramePr>
            <a:graphicFrameLocks noGrp="1"/>
          </p:cNvGraphicFramePr>
          <p:nvPr>
            <p:ph idx="1"/>
            <p:extLst>
              <p:ext uri="{D42A27DB-BD31-4B8C-83A1-F6EECF244321}">
                <p14:modId xmlns:p14="http://schemas.microsoft.com/office/powerpoint/2010/main" val="337515423"/>
              </p:ext>
            </p:extLst>
          </p:nvPr>
        </p:nvGraphicFramePr>
        <p:xfrm>
          <a:off x="2129425" y="200416"/>
          <a:ext cx="7415409" cy="6657583"/>
        </p:xfrm>
        <a:graphic>
          <a:graphicData uri="http://schemas.openxmlformats.org/drawingml/2006/table">
            <a:tbl>
              <a:tblPr/>
              <a:tblGrid>
                <a:gridCol w="2471803">
                  <a:extLst>
                    <a:ext uri="{9D8B030D-6E8A-4147-A177-3AD203B41FA5}">
                      <a16:colId xmlns:a16="http://schemas.microsoft.com/office/drawing/2014/main" val="4016212930"/>
                    </a:ext>
                  </a:extLst>
                </a:gridCol>
                <a:gridCol w="2471803">
                  <a:extLst>
                    <a:ext uri="{9D8B030D-6E8A-4147-A177-3AD203B41FA5}">
                      <a16:colId xmlns:a16="http://schemas.microsoft.com/office/drawing/2014/main" val="767240697"/>
                    </a:ext>
                  </a:extLst>
                </a:gridCol>
                <a:gridCol w="2471803">
                  <a:extLst>
                    <a:ext uri="{9D8B030D-6E8A-4147-A177-3AD203B41FA5}">
                      <a16:colId xmlns:a16="http://schemas.microsoft.com/office/drawing/2014/main" val="1411342422"/>
                    </a:ext>
                  </a:extLst>
                </a:gridCol>
              </a:tblGrid>
              <a:tr h="817579">
                <a:tc>
                  <a:txBody>
                    <a:bodyPr/>
                    <a:lstStyle/>
                    <a:p>
                      <a:pPr algn="ctr" fontAlgn="ctr"/>
                      <a:r>
                        <a:rPr lang="en-IN" sz="1600" b="1" cap="all" dirty="0">
                          <a:effectLst/>
                          <a:latin typeface="Arial" panose="020B0604020202020204" pitchFamily="34" charset="0"/>
                          <a:cs typeface="Arial" panose="020B0604020202020204" pitchFamily="34" charset="0"/>
                        </a:rPr>
                        <a:t>BASIS FOR COMPARISON</a:t>
                      </a:r>
                    </a:p>
                  </a:txBody>
                  <a:tcPr marL="58173" marR="58173" marT="58173" marB="5817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IN" sz="1600" b="1" cap="all">
                          <a:effectLst/>
                          <a:latin typeface="Arial" panose="020B0604020202020204" pitchFamily="34" charset="0"/>
                          <a:cs typeface="Arial" panose="020B0604020202020204" pitchFamily="34" charset="0"/>
                        </a:rPr>
                        <a:t>IDENTIFIER</a:t>
                      </a:r>
                    </a:p>
                  </a:txBody>
                  <a:tcPr marL="58173" marR="58173" marT="58173" marB="5817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IN" sz="1600" b="1" cap="all">
                          <a:effectLst/>
                          <a:latin typeface="Arial" panose="020B0604020202020204" pitchFamily="34" charset="0"/>
                          <a:cs typeface="Arial" panose="020B0604020202020204" pitchFamily="34" charset="0"/>
                        </a:rPr>
                        <a:t>VARIABLE</a:t>
                      </a:r>
                    </a:p>
                  </a:txBody>
                  <a:tcPr marL="58173" marR="58173" marT="58173" marB="5817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61291934"/>
                  </a:ext>
                </a:extLst>
              </a:tr>
              <a:tr h="1781212">
                <a:tc>
                  <a:txBody>
                    <a:bodyPr/>
                    <a:lstStyle/>
                    <a:p>
                      <a:pPr algn="l" fontAlgn="t"/>
                      <a:r>
                        <a:rPr lang="en-IN" sz="1600" dirty="0">
                          <a:effectLst/>
                          <a:latin typeface="Arial" panose="020B0604020202020204" pitchFamily="34" charset="0"/>
                          <a:cs typeface="Arial" panose="020B0604020202020204" pitchFamily="34" charset="0"/>
                        </a:rPr>
                        <a:t>Use</a:t>
                      </a:r>
                    </a:p>
                  </a:txBody>
                  <a:tcPr marL="58173" marR="58173" marT="58173" marB="581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dirty="0">
                          <a:effectLst/>
                          <a:latin typeface="Arial" panose="020B0604020202020204" pitchFamily="34" charset="0"/>
                          <a:cs typeface="Arial" panose="020B0604020202020204" pitchFamily="34" charset="0"/>
                        </a:rPr>
                        <a:t>Identifier is used to name a variable, function, class, structure, union etc.</a:t>
                      </a:r>
                    </a:p>
                  </a:txBody>
                  <a:tcPr marL="58173" marR="58173" marT="58173" marB="581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latin typeface="Arial" panose="020B0604020202020204" pitchFamily="34" charset="0"/>
                          <a:cs typeface="Arial" panose="020B0604020202020204" pitchFamily="34" charset="0"/>
                        </a:rPr>
                        <a:t>Variable is used to name a memory location, which holds a value.</a:t>
                      </a:r>
                    </a:p>
                  </a:txBody>
                  <a:tcPr marL="58173" marR="58173" marT="58173" marB="581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37189748"/>
                  </a:ext>
                </a:extLst>
              </a:tr>
              <a:tr h="1460001">
                <a:tc>
                  <a:txBody>
                    <a:bodyPr/>
                    <a:lstStyle/>
                    <a:p>
                      <a:pPr algn="l" fontAlgn="t"/>
                      <a:r>
                        <a:rPr lang="en-IN" sz="1600">
                          <a:effectLst/>
                          <a:latin typeface="Arial" panose="020B0604020202020204" pitchFamily="34" charset="0"/>
                          <a:cs typeface="Arial" panose="020B0604020202020204" pitchFamily="34" charset="0"/>
                        </a:rPr>
                        <a:t>Purpose</a:t>
                      </a:r>
                    </a:p>
                  </a:txBody>
                  <a:tcPr marL="58173" marR="58173" marT="58173" marB="581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600" dirty="0">
                          <a:effectLst/>
                          <a:latin typeface="Arial" panose="020B0604020202020204" pitchFamily="34" charset="0"/>
                          <a:cs typeface="Arial" panose="020B0604020202020204" pitchFamily="34" charset="0"/>
                        </a:rPr>
                        <a:t>Created to give a unique name to an entity.</a:t>
                      </a:r>
                    </a:p>
                  </a:txBody>
                  <a:tcPr marL="58173" marR="58173" marT="58173" marB="581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600">
                          <a:effectLst/>
                          <a:latin typeface="Arial" panose="020B0604020202020204" pitchFamily="34" charset="0"/>
                          <a:cs typeface="Arial" panose="020B0604020202020204" pitchFamily="34" charset="0"/>
                        </a:rPr>
                        <a:t>Allots a unique name to a particular memory location.</a:t>
                      </a:r>
                    </a:p>
                  </a:txBody>
                  <a:tcPr marL="58173" marR="58173" marT="58173" marB="581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83436192"/>
                  </a:ext>
                </a:extLst>
              </a:tr>
              <a:tr h="817579">
                <a:tc>
                  <a:txBody>
                    <a:bodyPr/>
                    <a:lstStyle/>
                    <a:p>
                      <a:pPr algn="l" fontAlgn="t"/>
                      <a:r>
                        <a:rPr lang="en-IN" sz="1600">
                          <a:effectLst/>
                          <a:latin typeface="Arial" panose="020B0604020202020204" pitchFamily="34" charset="0"/>
                          <a:cs typeface="Arial" panose="020B0604020202020204" pitchFamily="34" charset="0"/>
                        </a:rPr>
                        <a:t>Range</a:t>
                      </a:r>
                    </a:p>
                  </a:txBody>
                  <a:tcPr marL="58173" marR="58173" marT="58173" marB="581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dirty="0">
                          <a:effectLst/>
                          <a:latin typeface="Arial" panose="020B0604020202020204" pitchFamily="34" charset="0"/>
                          <a:cs typeface="Arial" panose="020B0604020202020204" pitchFamily="34" charset="0"/>
                        </a:rPr>
                        <a:t>All identifiers are not variable.</a:t>
                      </a:r>
                    </a:p>
                  </a:txBody>
                  <a:tcPr marL="58173" marR="58173" marT="58173" marB="581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latin typeface="Arial" panose="020B0604020202020204" pitchFamily="34" charset="0"/>
                          <a:cs typeface="Arial" panose="020B0604020202020204" pitchFamily="34" charset="0"/>
                        </a:rPr>
                        <a:t>All variables names are identifier.</a:t>
                      </a:r>
                    </a:p>
                  </a:txBody>
                  <a:tcPr marL="58173" marR="58173" marT="58173" marB="58173">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90528148"/>
                  </a:ext>
                </a:extLst>
              </a:tr>
              <a:tr h="1781212">
                <a:tc>
                  <a:txBody>
                    <a:bodyPr/>
                    <a:lstStyle/>
                    <a:p>
                      <a:pPr algn="l" fontAlgn="t"/>
                      <a:r>
                        <a:rPr lang="en-IN" sz="1600">
                          <a:effectLst/>
                          <a:latin typeface="Arial" panose="020B0604020202020204" pitchFamily="34" charset="0"/>
                          <a:cs typeface="Arial" panose="020B0604020202020204" pitchFamily="34" charset="0"/>
                        </a:rPr>
                        <a:t>Example</a:t>
                      </a:r>
                    </a:p>
                  </a:txBody>
                  <a:tcPr marL="58173" marR="58173" marT="58173" marB="58173">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IN" sz="1600" dirty="0">
                          <a:effectLst/>
                          <a:latin typeface="Arial" panose="020B0604020202020204" pitchFamily="34" charset="0"/>
                          <a:cs typeface="Arial" panose="020B0604020202020204" pitchFamily="34" charset="0"/>
                        </a:rPr>
                        <a:t>int a;</a:t>
                      </a:r>
                      <a:br>
                        <a:rPr lang="en-IN" sz="1600" dirty="0">
                          <a:effectLst/>
                          <a:latin typeface="Arial" panose="020B0604020202020204" pitchFamily="34" charset="0"/>
                          <a:cs typeface="Arial" panose="020B0604020202020204" pitchFamily="34" charset="0"/>
                        </a:rPr>
                      </a:br>
                      <a:r>
                        <a:rPr lang="en-IN" sz="1600" dirty="0">
                          <a:effectLst/>
                          <a:latin typeface="Arial" panose="020B0604020202020204" pitchFamily="34" charset="0"/>
                          <a:cs typeface="Arial" panose="020B0604020202020204" pitchFamily="34" charset="0"/>
                        </a:rPr>
                        <a:t>or</a:t>
                      </a:r>
                      <a:br>
                        <a:rPr lang="en-IN" sz="1600" dirty="0">
                          <a:effectLst/>
                          <a:latin typeface="Arial" panose="020B0604020202020204" pitchFamily="34" charset="0"/>
                          <a:cs typeface="Arial" panose="020B0604020202020204" pitchFamily="34" charset="0"/>
                        </a:rPr>
                      </a:br>
                      <a:r>
                        <a:rPr lang="en-IN" sz="1600" dirty="0">
                          <a:effectLst/>
                          <a:latin typeface="Arial" panose="020B0604020202020204" pitchFamily="34" charset="0"/>
                          <a:cs typeface="Arial" panose="020B0604020202020204" pitchFamily="34" charset="0"/>
                        </a:rPr>
                        <a:t>int a(){</a:t>
                      </a:r>
                      <a:br>
                        <a:rPr lang="en-IN" sz="1600" dirty="0">
                          <a:effectLst/>
                          <a:latin typeface="Arial" panose="020B0604020202020204" pitchFamily="34" charset="0"/>
                          <a:cs typeface="Arial" panose="020B0604020202020204" pitchFamily="34" charset="0"/>
                        </a:rPr>
                      </a:br>
                      <a:r>
                        <a:rPr lang="en-IN" sz="1600" dirty="0">
                          <a:effectLst/>
                          <a:latin typeface="Arial" panose="020B0604020202020204" pitchFamily="34" charset="0"/>
                          <a:cs typeface="Arial" panose="020B0604020202020204" pitchFamily="34" charset="0"/>
                        </a:rPr>
                        <a:t>//</a:t>
                      </a:r>
                      <a:br>
                        <a:rPr lang="en-IN" sz="1600" dirty="0">
                          <a:effectLst/>
                          <a:latin typeface="Arial" panose="020B0604020202020204" pitchFamily="34" charset="0"/>
                          <a:cs typeface="Arial" panose="020B0604020202020204" pitchFamily="34" charset="0"/>
                        </a:rPr>
                      </a:br>
                      <a:r>
                        <a:rPr lang="en-IN" sz="1600" dirty="0">
                          <a:effectLst/>
                          <a:latin typeface="Arial" panose="020B0604020202020204" pitchFamily="34" charset="0"/>
                          <a:cs typeface="Arial" panose="020B0604020202020204" pitchFamily="34" charset="0"/>
                        </a:rPr>
                        <a:t>}</a:t>
                      </a:r>
                    </a:p>
                  </a:txBody>
                  <a:tcPr marL="58173" marR="58173" marT="58173" marB="58173">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IN" sz="1600" dirty="0">
                          <a:effectLst/>
                          <a:latin typeface="Arial" panose="020B0604020202020204" pitchFamily="34" charset="0"/>
                          <a:cs typeface="Arial" panose="020B0604020202020204" pitchFamily="34" charset="0"/>
                        </a:rPr>
                        <a:t>int a;</a:t>
                      </a:r>
                      <a:br>
                        <a:rPr lang="en-IN" sz="1600" dirty="0">
                          <a:effectLst/>
                          <a:latin typeface="Arial" panose="020B0604020202020204" pitchFamily="34" charset="0"/>
                          <a:cs typeface="Arial" panose="020B0604020202020204" pitchFamily="34" charset="0"/>
                        </a:rPr>
                      </a:br>
                      <a:r>
                        <a:rPr lang="en-IN" sz="1600" dirty="0">
                          <a:effectLst/>
                          <a:latin typeface="Arial" panose="020B0604020202020204" pitchFamily="34" charset="0"/>
                          <a:cs typeface="Arial" panose="020B0604020202020204" pitchFamily="34" charset="0"/>
                        </a:rPr>
                        <a:t>or</a:t>
                      </a:r>
                      <a:br>
                        <a:rPr lang="en-IN" sz="1600" dirty="0">
                          <a:effectLst/>
                          <a:latin typeface="Arial" panose="020B0604020202020204" pitchFamily="34" charset="0"/>
                          <a:cs typeface="Arial" panose="020B0604020202020204" pitchFamily="34" charset="0"/>
                        </a:rPr>
                      </a:br>
                      <a:r>
                        <a:rPr lang="en-IN" sz="1600" dirty="0">
                          <a:effectLst/>
                          <a:latin typeface="Arial" panose="020B0604020202020204" pitchFamily="34" charset="0"/>
                          <a:cs typeface="Arial" panose="020B0604020202020204" pitchFamily="34" charset="0"/>
                        </a:rPr>
                        <a:t>float a;</a:t>
                      </a:r>
                      <a:br>
                        <a:rPr lang="en-IN" sz="1600" dirty="0">
                          <a:effectLst/>
                          <a:latin typeface="Arial" panose="020B0604020202020204" pitchFamily="34" charset="0"/>
                          <a:cs typeface="Arial" panose="020B0604020202020204" pitchFamily="34" charset="0"/>
                        </a:rPr>
                      </a:br>
                      <a:r>
                        <a:rPr lang="en-IN" sz="1600" dirty="0">
                          <a:effectLst/>
                          <a:latin typeface="Arial" panose="020B0604020202020204" pitchFamily="34" charset="0"/>
                          <a:cs typeface="Arial" panose="020B0604020202020204" pitchFamily="34" charset="0"/>
                        </a:rPr>
                        <a:t>//</a:t>
                      </a:r>
                    </a:p>
                  </a:txBody>
                  <a:tcPr marL="58173" marR="58173" marT="58173" marB="58173">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605484046"/>
                  </a:ext>
                </a:extLst>
              </a:tr>
            </a:tbl>
          </a:graphicData>
        </a:graphic>
      </p:graphicFrame>
    </p:spTree>
    <p:extLst>
      <p:ext uri="{BB962C8B-B14F-4D97-AF65-F5344CB8AC3E}">
        <p14:creationId xmlns:p14="http://schemas.microsoft.com/office/powerpoint/2010/main" val="2087432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6FCF4F-DF91-4E90-820D-714DC7F09A9C}"/>
              </a:ext>
            </a:extLst>
          </p:cNvPr>
          <p:cNvSpPr>
            <a:spLocks noGrp="1"/>
          </p:cNvSpPr>
          <p:nvPr>
            <p:ph idx="1"/>
          </p:nvPr>
        </p:nvSpPr>
        <p:spPr>
          <a:xfrm>
            <a:off x="838200" y="370702"/>
            <a:ext cx="10515600" cy="6166021"/>
          </a:xfrm>
        </p:spPr>
        <p:txBody>
          <a:bodyPr>
            <a:normAutofit fontScale="85000" lnSpcReduction="20000"/>
          </a:bodyPr>
          <a:lstStyle/>
          <a:p>
            <a:r>
              <a:rPr lang="en-IN" b="1" dirty="0"/>
              <a:t>Python Identifiers</a:t>
            </a:r>
          </a:p>
          <a:p>
            <a:r>
              <a:rPr lang="en-IN" dirty="0"/>
              <a:t>Python Identifier is the name we give to identify a variable, function, class, module or other object. That means whenever we want to give an entity a name, that’s called identifier.</a:t>
            </a:r>
          </a:p>
          <a:p>
            <a:r>
              <a:rPr lang="en-IN" dirty="0"/>
              <a:t>Sometimes variable and identifier are often misunderstood as same but they are not. Well for clarity, let’s see what is a variable?</a:t>
            </a:r>
          </a:p>
          <a:p>
            <a:r>
              <a:rPr lang="en-IN" b="1" dirty="0"/>
              <a:t>Variable in Python</a:t>
            </a:r>
          </a:p>
          <a:p>
            <a:r>
              <a:rPr lang="en-IN" dirty="0"/>
              <a:t>A variable, as the name indicates is something whose value is changeable over time. In fact a variable is a memory location where a value can be stored. Later we can retrieve the value to use. But for doing it we need to give a nickname to that memory location so that we can refer to it. That’s identifier, the nickname.</a:t>
            </a:r>
          </a:p>
          <a:p>
            <a:r>
              <a:rPr lang="en-IN" b="1" dirty="0"/>
              <a:t>Rules for writing Identifiers</a:t>
            </a:r>
          </a:p>
          <a:p>
            <a:r>
              <a:rPr lang="en-IN" dirty="0"/>
              <a:t>There are some rules for writing Identifiers. But first you must know Python is case sensitive. That means </a:t>
            </a:r>
            <a:r>
              <a:rPr lang="en-IN" b="1" dirty="0"/>
              <a:t>Name</a:t>
            </a:r>
            <a:r>
              <a:rPr lang="en-IN" dirty="0"/>
              <a:t> and </a:t>
            </a:r>
            <a:r>
              <a:rPr lang="en-IN" b="1" dirty="0"/>
              <a:t>name</a:t>
            </a:r>
            <a:r>
              <a:rPr lang="en-IN" dirty="0"/>
              <a:t> are two different identifiers in Python. Here are some rules for writing Identifiers in python.</a:t>
            </a:r>
          </a:p>
          <a:p>
            <a:r>
              <a:rPr lang="en-IN" dirty="0"/>
              <a:t>Identifiers can be combination of uppercase and lowercase letters, digits or an underscore(_). So </a:t>
            </a:r>
            <a:r>
              <a:rPr lang="en-IN" b="1" dirty="0" err="1"/>
              <a:t>myVariable</a:t>
            </a:r>
            <a:r>
              <a:rPr lang="en-IN" dirty="0"/>
              <a:t>, </a:t>
            </a:r>
            <a:r>
              <a:rPr lang="en-IN" b="1" dirty="0"/>
              <a:t>variable_1</a:t>
            </a:r>
            <a:r>
              <a:rPr lang="en-IN" dirty="0"/>
              <a:t>, </a:t>
            </a:r>
            <a:r>
              <a:rPr lang="en-IN" b="1" dirty="0" err="1"/>
              <a:t>variable_for_print</a:t>
            </a:r>
            <a:r>
              <a:rPr lang="en-IN" b="1" dirty="0"/>
              <a:t> </a:t>
            </a:r>
            <a:r>
              <a:rPr lang="en-IN" dirty="0"/>
              <a:t>all are valid python identifiers.</a:t>
            </a:r>
          </a:p>
          <a:p>
            <a:endParaRPr lang="en-IN" dirty="0"/>
          </a:p>
        </p:txBody>
      </p:sp>
    </p:spTree>
    <p:extLst>
      <p:ext uri="{BB962C8B-B14F-4D97-AF65-F5344CB8AC3E}">
        <p14:creationId xmlns:p14="http://schemas.microsoft.com/office/powerpoint/2010/main" val="65929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AB3B25-B137-4EF4-898F-21D55C22D24E}"/>
              </a:ext>
            </a:extLst>
          </p:cNvPr>
          <p:cNvSpPr>
            <a:spLocks noGrp="1"/>
          </p:cNvSpPr>
          <p:nvPr>
            <p:ph idx="1"/>
          </p:nvPr>
        </p:nvSpPr>
        <p:spPr>
          <a:xfrm>
            <a:off x="494270" y="197708"/>
            <a:ext cx="10859530" cy="6474941"/>
          </a:xfrm>
        </p:spPr>
        <p:txBody>
          <a:bodyPr>
            <a:normAutofit fontScale="92500" lnSpcReduction="20000"/>
          </a:bodyPr>
          <a:lstStyle/>
          <a:p>
            <a:r>
              <a:rPr lang="en-IN" dirty="0"/>
              <a:t>An Identifier can not start with digit. So while </a:t>
            </a:r>
            <a:r>
              <a:rPr lang="en-IN" b="1" dirty="0"/>
              <a:t>variable1</a:t>
            </a:r>
            <a:r>
              <a:rPr lang="en-IN" dirty="0"/>
              <a:t> is valid, </a:t>
            </a:r>
            <a:r>
              <a:rPr lang="en-IN" b="1" dirty="0"/>
              <a:t>1variable</a:t>
            </a:r>
            <a:r>
              <a:rPr lang="en-IN" dirty="0"/>
              <a:t> is not valid.</a:t>
            </a:r>
          </a:p>
          <a:p>
            <a:r>
              <a:rPr lang="en-IN" dirty="0"/>
              <a:t>We can’t use special symbols like !,#,@,%,$ etc in our Identifier.</a:t>
            </a:r>
          </a:p>
          <a:p>
            <a:r>
              <a:rPr lang="en-IN" dirty="0"/>
              <a:t>Identifier can be of any length.</a:t>
            </a:r>
          </a:p>
          <a:p>
            <a:r>
              <a:rPr lang="en-IN" dirty="0"/>
              <a:t>Though these are hard rules for writing identifiers, also there are some naming conventions which are not mandatory but rather good practices to follow.</a:t>
            </a:r>
          </a:p>
          <a:p>
            <a:r>
              <a:rPr lang="en-IN" dirty="0"/>
              <a:t>Class names start with an uppercase letter. All other identifiers start with a lowercase letter.</a:t>
            </a:r>
          </a:p>
          <a:p>
            <a:r>
              <a:rPr lang="en-IN" dirty="0"/>
              <a:t>Starting an identifier with a single leading underscore indicates the identifier is private.</a:t>
            </a:r>
          </a:p>
          <a:p>
            <a:r>
              <a:rPr lang="en-IN" dirty="0"/>
              <a:t>If the identifier starts and ends with two underscores, than means the identifier is language-defined special name.</a:t>
            </a:r>
          </a:p>
          <a:p>
            <a:r>
              <a:rPr lang="en-IN" dirty="0"/>
              <a:t>While </a:t>
            </a:r>
            <a:r>
              <a:rPr lang="en-IN" b="1" dirty="0"/>
              <a:t>c = 10</a:t>
            </a:r>
            <a:r>
              <a:rPr lang="en-IN" dirty="0"/>
              <a:t> is valid, writing </a:t>
            </a:r>
            <a:r>
              <a:rPr lang="en-IN" b="1" dirty="0"/>
              <a:t>count = 10</a:t>
            </a:r>
            <a:r>
              <a:rPr lang="en-IN" dirty="0"/>
              <a:t> would make more sense and it would be easier to figure out what it does even when you look at your code after a long time.</a:t>
            </a:r>
          </a:p>
          <a:p>
            <a:r>
              <a:rPr lang="en-IN" dirty="0"/>
              <a:t>Multiple words can be separated using an underscore, for example </a:t>
            </a:r>
            <a:r>
              <a:rPr lang="en-IN" b="1" dirty="0" err="1"/>
              <a:t>this_is_a_variable</a:t>
            </a:r>
            <a:r>
              <a:rPr lang="en-IN" dirty="0"/>
              <a:t>.</a:t>
            </a:r>
          </a:p>
          <a:p>
            <a:endParaRPr lang="en-IN" dirty="0"/>
          </a:p>
        </p:txBody>
      </p:sp>
    </p:spTree>
    <p:extLst>
      <p:ext uri="{BB962C8B-B14F-4D97-AF65-F5344CB8AC3E}">
        <p14:creationId xmlns:p14="http://schemas.microsoft.com/office/powerpoint/2010/main" val="3211924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A0E6F4-37FF-4740-B112-5DDAB8EE7F48}"/>
              </a:ext>
            </a:extLst>
          </p:cNvPr>
          <p:cNvSpPr>
            <a:spLocks noGrp="1"/>
          </p:cNvSpPr>
          <p:nvPr>
            <p:ph idx="1"/>
          </p:nvPr>
        </p:nvSpPr>
        <p:spPr>
          <a:xfrm>
            <a:off x="838200" y="321276"/>
            <a:ext cx="10515600" cy="6264875"/>
          </a:xfrm>
        </p:spPr>
        <p:txBody>
          <a:bodyPr/>
          <a:lstStyle/>
          <a:p>
            <a:r>
              <a:rPr lang="en-IN" dirty="0" err="1"/>
              <a:t>myVariable</a:t>
            </a:r>
            <a:r>
              <a:rPr lang="en-IN" dirty="0"/>
              <a:t>="hello world" </a:t>
            </a:r>
          </a:p>
          <a:p>
            <a:pPr marL="0" indent="0">
              <a:buNone/>
            </a:pPr>
            <a:r>
              <a:rPr lang="en-IN" dirty="0"/>
              <a:t>print(</a:t>
            </a:r>
            <a:r>
              <a:rPr lang="en-IN" dirty="0" err="1"/>
              <a:t>myVariable</a:t>
            </a:r>
            <a:r>
              <a:rPr lang="en-IN" dirty="0"/>
              <a:t>) </a:t>
            </a:r>
          </a:p>
          <a:p>
            <a:r>
              <a:rPr lang="en-IN" dirty="0"/>
              <a:t>var1=1 </a:t>
            </a:r>
          </a:p>
          <a:p>
            <a:pPr marL="0" indent="0">
              <a:buNone/>
            </a:pPr>
            <a:r>
              <a:rPr lang="en-IN" dirty="0"/>
              <a:t>print(var1) </a:t>
            </a:r>
          </a:p>
          <a:p>
            <a:r>
              <a:rPr lang="en-IN" dirty="0"/>
              <a:t>var2=2 </a:t>
            </a:r>
          </a:p>
          <a:p>
            <a:pPr marL="0" indent="0">
              <a:buNone/>
            </a:pPr>
            <a:r>
              <a:rPr lang="en-IN" dirty="0"/>
              <a:t>print(var2)</a:t>
            </a:r>
          </a:p>
          <a:p>
            <a:pPr marL="0" indent="0">
              <a:buNone/>
            </a:pPr>
            <a:r>
              <a:rPr lang="en-IN" dirty="0"/>
              <a:t>var = 1; </a:t>
            </a:r>
          </a:p>
          <a:p>
            <a:pPr marL="0" indent="0">
              <a:buNone/>
            </a:pPr>
            <a:r>
              <a:rPr lang="en-IN" dirty="0"/>
              <a:t>if(var==1): </a:t>
            </a:r>
          </a:p>
          <a:p>
            <a:pPr marL="0" indent="0">
              <a:buNone/>
            </a:pPr>
            <a:r>
              <a:rPr lang="en-IN" dirty="0"/>
              <a:t>print("odd") </a:t>
            </a:r>
          </a:p>
          <a:p>
            <a:pPr marL="0" indent="0">
              <a:buNone/>
            </a:pPr>
            <a:r>
              <a:rPr lang="en-IN" dirty="0"/>
              <a:t>else: </a:t>
            </a:r>
          </a:p>
          <a:p>
            <a:pPr marL="0" indent="0">
              <a:buNone/>
            </a:pPr>
            <a:r>
              <a:rPr lang="en-IN" dirty="0"/>
              <a:t>print("even")</a:t>
            </a:r>
          </a:p>
        </p:txBody>
      </p:sp>
    </p:spTree>
    <p:extLst>
      <p:ext uri="{BB962C8B-B14F-4D97-AF65-F5344CB8AC3E}">
        <p14:creationId xmlns:p14="http://schemas.microsoft.com/office/powerpoint/2010/main" val="396744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4A405E-872C-4B85-8CE1-8D0594F41DB0}"/>
              </a:ext>
            </a:extLst>
          </p:cNvPr>
          <p:cNvSpPr>
            <a:spLocks noGrp="1"/>
          </p:cNvSpPr>
          <p:nvPr>
            <p:ph idx="1"/>
          </p:nvPr>
        </p:nvSpPr>
        <p:spPr>
          <a:xfrm>
            <a:off x="838200" y="234778"/>
            <a:ext cx="10515600" cy="5942185"/>
          </a:xfrm>
        </p:spPr>
        <p:txBody>
          <a:bodyPr>
            <a:normAutofit/>
          </a:bodyPr>
          <a:lstStyle/>
          <a:p>
            <a:pPr fontAlgn="base"/>
            <a:r>
              <a:rPr lang="en-IN" dirty="0"/>
              <a:t>Statement, Indentation in Python</a:t>
            </a:r>
          </a:p>
          <a:p>
            <a:pPr fontAlgn="base"/>
            <a:r>
              <a:rPr lang="en-IN" b="1" dirty="0"/>
              <a:t>Statements</a:t>
            </a:r>
          </a:p>
          <a:p>
            <a:pPr fontAlgn="base"/>
            <a:r>
              <a:rPr lang="en-IN" dirty="0"/>
              <a:t>Instructions written in the source code for execution are called statements. There are different types of statements in the Python programming language like Assignment statement, Conditional statement, Looping statements etc. These all help the user to get the required output. For example, n = 50 is an assignment statement.</a:t>
            </a:r>
          </a:p>
          <a:p>
            <a:pPr fontAlgn="base"/>
            <a:r>
              <a:rPr lang="en-IN" b="1" dirty="0"/>
              <a:t>Multi-Line Statements:</a:t>
            </a:r>
            <a:r>
              <a:rPr lang="en-IN" dirty="0"/>
              <a:t> Statements in Python can be extended to one or more lines using parentheses (), braces {}, square brackets [], semi-colon (;), continuation character slash (\). When the programmer needs to do long calculations and cannot fit his statements into one line, one can make use of these characters.</a:t>
            </a:r>
          </a:p>
          <a:p>
            <a:endParaRPr lang="en-IN" dirty="0"/>
          </a:p>
        </p:txBody>
      </p:sp>
    </p:spTree>
    <p:extLst>
      <p:ext uri="{BB962C8B-B14F-4D97-AF65-F5344CB8AC3E}">
        <p14:creationId xmlns:p14="http://schemas.microsoft.com/office/powerpoint/2010/main" val="2243191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997DEB-CBEC-4703-BC9A-498A55CA45B0}"/>
              </a:ext>
            </a:extLst>
          </p:cNvPr>
          <p:cNvSpPr>
            <a:spLocks noGrp="1"/>
          </p:cNvSpPr>
          <p:nvPr>
            <p:ph idx="1"/>
          </p:nvPr>
        </p:nvSpPr>
        <p:spPr>
          <a:xfrm>
            <a:off x="838200" y="259492"/>
            <a:ext cx="10515600" cy="6314303"/>
          </a:xfrm>
        </p:spPr>
        <p:txBody>
          <a:bodyPr>
            <a:normAutofit lnSpcReduction="10000"/>
          </a:bodyPr>
          <a:lstStyle/>
          <a:p>
            <a:r>
              <a:rPr lang="en-IN" sz="2000" dirty="0"/>
              <a:t>Declared using Continuation Character (\):</a:t>
            </a:r>
          </a:p>
          <a:p>
            <a:pPr marL="0" indent="0">
              <a:buNone/>
            </a:pPr>
            <a:r>
              <a:rPr lang="en-IN" sz="2000" dirty="0"/>
              <a:t>s=1+2+3\</a:t>
            </a:r>
          </a:p>
          <a:p>
            <a:pPr marL="0" indent="0">
              <a:buNone/>
            </a:pPr>
            <a:r>
              <a:rPr lang="en-IN" sz="2000" dirty="0"/>
              <a:t>+4+5+6\</a:t>
            </a:r>
          </a:p>
          <a:p>
            <a:pPr marL="0" indent="0">
              <a:buNone/>
            </a:pPr>
            <a:r>
              <a:rPr lang="en-IN" sz="2000" dirty="0"/>
              <a:t>+7+8</a:t>
            </a:r>
          </a:p>
          <a:p>
            <a:pPr marL="0" indent="0">
              <a:buNone/>
            </a:pPr>
            <a:r>
              <a:rPr lang="en-IN" sz="2000" dirty="0"/>
              <a:t>print(s)</a:t>
            </a:r>
          </a:p>
          <a:p>
            <a:r>
              <a:rPr lang="en-IN" sz="2000" dirty="0"/>
              <a:t>Declared using parentheses ():</a:t>
            </a:r>
          </a:p>
          <a:p>
            <a:pPr marL="0" indent="0">
              <a:buNone/>
            </a:pPr>
            <a:r>
              <a:rPr lang="en-IN" sz="2000" dirty="0"/>
              <a:t>N=(1*2*3+4+5+6)</a:t>
            </a:r>
          </a:p>
          <a:p>
            <a:pPr marL="0" indent="0">
              <a:buNone/>
            </a:pPr>
            <a:r>
              <a:rPr lang="en-IN" sz="2000" dirty="0"/>
              <a:t>print(N)</a:t>
            </a:r>
          </a:p>
          <a:p>
            <a:r>
              <a:rPr lang="en-IN" sz="2000" dirty="0"/>
              <a:t>Declared using square brackets []:</a:t>
            </a:r>
          </a:p>
          <a:p>
            <a:pPr marL="0" indent="0">
              <a:buNone/>
            </a:pPr>
            <a:r>
              <a:rPr lang="en-IN" sz="2000" dirty="0"/>
              <a:t>Footballer=[‘</a:t>
            </a:r>
            <a:r>
              <a:rPr lang="en-IN" sz="2000" dirty="0" err="1"/>
              <a:t>Messi’,’Neymar’,’Ronaldo</a:t>
            </a:r>
            <a:r>
              <a:rPr lang="en-IN" sz="2000" dirty="0"/>
              <a:t>’]</a:t>
            </a:r>
          </a:p>
          <a:p>
            <a:pPr marL="0" indent="0">
              <a:buNone/>
            </a:pPr>
            <a:r>
              <a:rPr lang="en-IN" sz="2000" dirty="0"/>
              <a:t>print(Footballer)</a:t>
            </a:r>
          </a:p>
          <a:p>
            <a:r>
              <a:rPr lang="en-IN" sz="2000" dirty="0"/>
              <a:t>Declared using braces {}:</a:t>
            </a:r>
          </a:p>
          <a:p>
            <a:pPr marL="0" indent="0">
              <a:buNone/>
            </a:pPr>
            <a:r>
              <a:rPr lang="en-IN" sz="2000" dirty="0"/>
              <a:t>X={1+2+3+4+5}</a:t>
            </a:r>
          </a:p>
          <a:p>
            <a:pPr marL="0" indent="0">
              <a:buNone/>
            </a:pPr>
            <a:r>
              <a:rPr lang="en-IN" sz="2000" dirty="0"/>
              <a:t>print (x)</a:t>
            </a:r>
          </a:p>
          <a:p>
            <a:pPr marL="0" indent="0">
              <a:buNone/>
            </a:pPr>
            <a:r>
              <a:rPr lang="en-IN" sz="2000" dirty="0"/>
              <a:t>Declared using semicolon(;) :</a:t>
            </a:r>
          </a:p>
          <a:p>
            <a:pPr marL="0" indent="0">
              <a:buNone/>
            </a:pPr>
            <a:r>
              <a:rPr lang="en-IN" sz="2000" dirty="0"/>
              <a:t>Flag=3;ropes=4;pole=5</a:t>
            </a:r>
          </a:p>
          <a:p>
            <a:pPr marL="0" indent="0">
              <a:buNone/>
            </a:pPr>
            <a:endParaRPr lang="en-IN" sz="2000" dirty="0"/>
          </a:p>
          <a:p>
            <a:pPr marL="0" indent="0">
              <a:buNone/>
            </a:pPr>
            <a:endParaRPr lang="en-IN" dirty="0"/>
          </a:p>
          <a:p>
            <a:endParaRPr lang="en-IN" dirty="0"/>
          </a:p>
        </p:txBody>
      </p:sp>
    </p:spTree>
    <p:extLst>
      <p:ext uri="{BB962C8B-B14F-4D97-AF65-F5344CB8AC3E}">
        <p14:creationId xmlns:p14="http://schemas.microsoft.com/office/powerpoint/2010/main" val="1212068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B3B9-C4B7-4A91-A744-35DF141CC8E8}"/>
              </a:ext>
            </a:extLst>
          </p:cNvPr>
          <p:cNvSpPr>
            <a:spLocks noGrp="1"/>
          </p:cNvSpPr>
          <p:nvPr>
            <p:ph type="title"/>
          </p:nvPr>
        </p:nvSpPr>
        <p:spPr>
          <a:xfrm>
            <a:off x="838200" y="26922"/>
            <a:ext cx="10515600" cy="787270"/>
          </a:xfrm>
        </p:spPr>
        <p:txBody>
          <a:bodyPr>
            <a:normAutofit/>
          </a:bodyPr>
          <a:lstStyle/>
          <a:p>
            <a:pPr algn="ctr"/>
            <a:r>
              <a:rPr lang="en-IN" sz="2800" dirty="0">
                <a:latin typeface="Arial" panose="020B0604020202020204" pitchFamily="34" charset="0"/>
                <a:cs typeface="Arial" panose="020B0604020202020204" pitchFamily="34" charset="0"/>
              </a:rPr>
              <a:t>Python Programming</a:t>
            </a:r>
          </a:p>
        </p:txBody>
      </p:sp>
      <p:sp>
        <p:nvSpPr>
          <p:cNvPr id="3" name="Content Placeholder 2">
            <a:extLst>
              <a:ext uri="{FF2B5EF4-FFF2-40B4-BE49-F238E27FC236}">
                <a16:creationId xmlns:a16="http://schemas.microsoft.com/office/drawing/2014/main" id="{262FC42C-B6CE-468F-B28E-279247187002}"/>
              </a:ext>
            </a:extLst>
          </p:cNvPr>
          <p:cNvSpPr>
            <a:spLocks noGrp="1"/>
          </p:cNvSpPr>
          <p:nvPr>
            <p:ph idx="1"/>
          </p:nvPr>
        </p:nvSpPr>
        <p:spPr>
          <a:xfrm>
            <a:off x="300625" y="638827"/>
            <a:ext cx="11486367" cy="5987441"/>
          </a:xfrm>
        </p:spPr>
        <p:txBody>
          <a:bodyPr>
            <a:normAutofit/>
          </a:bodyPr>
          <a:lstStyle/>
          <a:p>
            <a:pPr algn="l" fontAlgn="base"/>
            <a:r>
              <a:rPr lang="en-IN" sz="2200" b="0" i="0" dirty="0" smtClean="0">
                <a:effectLst/>
                <a:latin typeface="Arial" panose="020B0604020202020204" pitchFamily="34" charset="0"/>
                <a:cs typeface="Arial" panose="020B0604020202020204" pitchFamily="34" charset="0"/>
              </a:rPr>
              <a:t>Python </a:t>
            </a:r>
            <a:r>
              <a:rPr lang="en-IN" sz="2200" b="0" i="0" dirty="0">
                <a:effectLst/>
                <a:latin typeface="Arial" panose="020B0604020202020204" pitchFamily="34" charset="0"/>
                <a:cs typeface="Arial" panose="020B0604020202020204" pitchFamily="34" charset="0"/>
              </a:rPr>
              <a:t>is an interpreted, object-oriented, high-level programming language with dynamic semantics. Its high-level built in data structures, combined with dynamic typing and dynamic binding, make it very attractive for Rapid Application Development, as well as for use as a scripting or glue language to connect existing components together. Python's simple, easy to learn syntax emphasizes readability and therefore reduces the cost of program maintenance. Python supports modules and packages, which encourages program modularity and code reuse. The Python interpreter and the extensive standard library are available in source or binary form without charge for all major platforms, and can be freely distributed.</a:t>
            </a:r>
          </a:p>
          <a:p>
            <a:pPr algn="l" fontAlgn="base"/>
            <a:r>
              <a:rPr lang="en-IN" sz="2200" b="0" i="0" dirty="0">
                <a:effectLst/>
                <a:latin typeface="Arial" panose="020B0604020202020204" pitchFamily="34" charset="0"/>
                <a:cs typeface="Arial" panose="020B0604020202020204" pitchFamily="34" charset="0"/>
              </a:rPr>
              <a:t>Often, programmers fall in love with Python because of the increased productivity it provides. Since there is no compilation step, the edit-test-debug cycle is incredibly fast. Debugging Python programs is easy: a bug or bad input will never cause a segmentation fault. Instead, when the interpreter discovers an error, it raises an exception. When the program doesn't catch the exception, the interpreter prints a stack trace. A source level debugger allows inspection of local and global variables, evaluation of arbitrary expressions, setting breakpoints, stepping through the code a line at a time, and so on. </a:t>
            </a:r>
            <a:endParaRPr lang="en-IN" sz="2200" b="1" i="0" dirty="0">
              <a:solidFill>
                <a:srgbClr val="202124"/>
              </a:solidFill>
              <a:effectLst/>
              <a:latin typeface="arial" panose="020B0604020202020204" pitchFamily="34" charset="0"/>
            </a:endParaRPr>
          </a:p>
        </p:txBody>
      </p:sp>
    </p:spTree>
    <p:extLst>
      <p:ext uri="{BB962C8B-B14F-4D97-AF65-F5344CB8AC3E}">
        <p14:creationId xmlns:p14="http://schemas.microsoft.com/office/powerpoint/2010/main" val="2025880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65207B-4ECA-4A1C-9073-FB29979841C1}"/>
              </a:ext>
            </a:extLst>
          </p:cNvPr>
          <p:cNvSpPr>
            <a:spLocks noGrp="1"/>
          </p:cNvSpPr>
          <p:nvPr>
            <p:ph idx="1"/>
          </p:nvPr>
        </p:nvSpPr>
        <p:spPr>
          <a:xfrm>
            <a:off x="838200" y="345989"/>
            <a:ext cx="10515600" cy="5830974"/>
          </a:xfrm>
        </p:spPr>
        <p:txBody>
          <a:bodyPr>
            <a:normAutofit fontScale="92500" lnSpcReduction="20000"/>
          </a:bodyPr>
          <a:lstStyle/>
          <a:p>
            <a:pPr fontAlgn="base"/>
            <a:r>
              <a:rPr lang="en-IN" b="1" dirty="0"/>
              <a:t>Indentation</a:t>
            </a:r>
          </a:p>
          <a:p>
            <a:pPr marL="0" indent="0" fontAlgn="base">
              <a:buNone/>
            </a:pPr>
            <a:r>
              <a:rPr lang="en-IN" dirty="0"/>
              <a:t>A block is a combination of all these statements. Block can be regarded as the grouping of statements for a specific purpose. Most of the programming languages like C, C++, Java use braces { } to define a block of code. One of the distinctive features of Python is its use of indentation to highlight the blocks of code. Whitespace is used for indentation in Python. All statements with the same distance to the right belong to the same block of code. If a block has to be more deeply nested, it is simply indented further to the right. You can understand it better by looking at the following lines of code:</a:t>
            </a:r>
          </a:p>
          <a:p>
            <a:pPr marL="0" indent="0" fontAlgn="base">
              <a:buNone/>
            </a:pPr>
            <a:r>
              <a:rPr lang="en-IN" dirty="0"/>
              <a:t>var=2</a:t>
            </a:r>
          </a:p>
          <a:p>
            <a:pPr marL="0" indent="0" fontAlgn="base">
              <a:buNone/>
            </a:pPr>
            <a:r>
              <a:rPr lang="en-IN" dirty="0"/>
              <a:t>if((var%2)!=0):</a:t>
            </a:r>
          </a:p>
          <a:p>
            <a:pPr marL="0" indent="0" fontAlgn="base">
              <a:buNone/>
            </a:pPr>
            <a:r>
              <a:rPr lang="en-IN" dirty="0"/>
              <a:t>    print("odd") </a:t>
            </a:r>
          </a:p>
          <a:p>
            <a:pPr marL="0" indent="0" fontAlgn="base">
              <a:buNone/>
            </a:pPr>
            <a:r>
              <a:rPr lang="en-IN" dirty="0"/>
              <a:t>else: </a:t>
            </a:r>
          </a:p>
          <a:p>
            <a:pPr marL="0" indent="0" fontAlgn="base">
              <a:buNone/>
            </a:pPr>
            <a:r>
              <a:rPr lang="en-IN" dirty="0"/>
              <a:t>    print("even")</a:t>
            </a:r>
          </a:p>
          <a:p>
            <a:pPr marL="0" indent="0" fontAlgn="base">
              <a:buNone/>
            </a:pPr>
            <a:r>
              <a:rPr lang="en-IN" dirty="0"/>
              <a:t>    print("number")</a:t>
            </a:r>
          </a:p>
          <a:p>
            <a:pPr marL="0" indent="0" fontAlgn="base">
              <a:buNone/>
            </a:pPr>
            <a:r>
              <a:rPr lang="en-IN" dirty="0"/>
              <a:t>print("out of the block")</a:t>
            </a:r>
          </a:p>
          <a:p>
            <a:endParaRPr lang="en-IN" dirty="0"/>
          </a:p>
        </p:txBody>
      </p:sp>
    </p:spTree>
    <p:extLst>
      <p:ext uri="{BB962C8B-B14F-4D97-AF65-F5344CB8AC3E}">
        <p14:creationId xmlns:p14="http://schemas.microsoft.com/office/powerpoint/2010/main" val="3124828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C06030-0E8E-40C2-ACBA-454C6DA4FC8D}"/>
              </a:ext>
            </a:extLst>
          </p:cNvPr>
          <p:cNvSpPr>
            <a:spLocks noGrp="1"/>
          </p:cNvSpPr>
          <p:nvPr>
            <p:ph idx="1"/>
          </p:nvPr>
        </p:nvSpPr>
        <p:spPr>
          <a:xfrm>
            <a:off x="838200" y="259492"/>
            <a:ext cx="10515600" cy="5917471"/>
          </a:xfrm>
        </p:spPr>
        <p:txBody>
          <a:bodyPr>
            <a:normAutofit fontScale="92500" lnSpcReduction="20000"/>
          </a:bodyPr>
          <a:lstStyle/>
          <a:p>
            <a:pPr fontAlgn="base"/>
            <a:r>
              <a:rPr lang="en-IN" b="1" dirty="0"/>
              <a:t>Comments</a:t>
            </a:r>
          </a:p>
          <a:p>
            <a:pPr fontAlgn="base"/>
            <a:r>
              <a:rPr lang="en-IN" dirty="0"/>
              <a:t>Python developers often make use of the comment system as, without the use of it, things can get real confusing, real fast. Comments are the useful information that the developers provide to make the reader understand the source code. It explains the logic or a part of it used in the code. Comments are usually helpful to someone maintaining or enhancing your code when you are no longer around to answer questions about it. These are often cited as a useful programming convention that does not take part in the output of the program but improves the readability of the whole program. There are two types of comment in Python:</a:t>
            </a:r>
            <a:br>
              <a:rPr lang="en-IN" dirty="0"/>
            </a:br>
            <a:r>
              <a:rPr lang="en-IN" b="1" dirty="0"/>
              <a:t>Single line comments :</a:t>
            </a:r>
            <a:r>
              <a:rPr lang="en-IN" dirty="0"/>
              <a:t> Python single line comment starts with hashtag symbol with no white spaces (#) and lasts till the end of the line. If the comment exceeds one line then put a hashtag on the next line and continue the comment. Python’s single line comments are proved useful for supplying short explanations for variables, function declarations, and expressions. </a:t>
            </a:r>
          </a:p>
          <a:p>
            <a:pPr fontAlgn="base"/>
            <a:r>
              <a:rPr lang="en-IN" dirty="0"/>
              <a:t>#</a:t>
            </a:r>
            <a:r>
              <a:rPr lang="en-IN" dirty="0" err="1"/>
              <a:t>myVariable</a:t>
            </a:r>
            <a:r>
              <a:rPr lang="en-IN" dirty="0"/>
              <a:t>="hello world" </a:t>
            </a:r>
          </a:p>
          <a:p>
            <a:pPr fontAlgn="base"/>
            <a:r>
              <a:rPr lang="en-IN" dirty="0"/>
              <a:t>#print(</a:t>
            </a:r>
            <a:r>
              <a:rPr lang="en-IN" dirty="0" err="1"/>
              <a:t>myVariable</a:t>
            </a:r>
            <a:r>
              <a:rPr lang="en-IN" dirty="0"/>
              <a:t>) </a:t>
            </a:r>
          </a:p>
          <a:p>
            <a:endParaRPr lang="en-IN" dirty="0"/>
          </a:p>
        </p:txBody>
      </p:sp>
    </p:spTree>
    <p:extLst>
      <p:ext uri="{BB962C8B-B14F-4D97-AF65-F5344CB8AC3E}">
        <p14:creationId xmlns:p14="http://schemas.microsoft.com/office/powerpoint/2010/main" val="1300637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2BCDDC4-7145-482C-8DA2-96CFD5BE8EBB}"/>
              </a:ext>
            </a:extLst>
          </p:cNvPr>
          <p:cNvSpPr>
            <a:spLocks noGrp="1" noChangeArrowheads="1"/>
          </p:cNvSpPr>
          <p:nvPr>
            <p:ph idx="1"/>
          </p:nvPr>
        </p:nvSpPr>
        <p:spPr bwMode="auto">
          <a:xfrm>
            <a:off x="292100" y="318524"/>
            <a:ext cx="11607799"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Roboto"/>
              </a:rPr>
              <a:t>Multi-line string as comment :</a:t>
            </a:r>
            <a:r>
              <a:rPr kumimoji="0" lang="en-US" altLang="en-US" sz="2000" b="0" i="0" u="none" strike="noStrike" cap="none" normalizeH="0" baseline="0" dirty="0">
                <a:ln>
                  <a:noFill/>
                </a:ln>
                <a:solidFill>
                  <a:schemeClr val="tx1"/>
                </a:solidFill>
                <a:effectLst/>
                <a:latin typeface="Roboto"/>
              </a:rPr>
              <a:t> Python multi-line comment is a piece of text enclosed in a delimiter </a:t>
            </a:r>
            <a:r>
              <a:rPr kumimoji="0" lang="en-US" altLang="en-US" sz="2000" b="0" i="0" u="none" strike="noStrike" cap="none" normalizeH="0" baseline="0" dirty="0">
                <a:ln>
                  <a:noFill/>
                </a:ln>
                <a:solidFill>
                  <a:schemeClr val="tx1"/>
                </a:solidFill>
                <a:effectLst/>
                <a:latin typeface="Consolas" panose="020B0609020204030204" pitchFamily="49" charset="0"/>
              </a:rPr>
              <a:t>(""")</a:t>
            </a:r>
            <a:r>
              <a:rPr kumimoji="0" lang="en-US" altLang="en-US" sz="2000" b="0" i="0" u="none" strike="noStrike" cap="none" normalizeH="0" baseline="0" dirty="0">
                <a:ln>
                  <a:noFill/>
                </a:ln>
                <a:solidFill>
                  <a:schemeClr val="tx1"/>
                </a:solidFill>
                <a:effectLst/>
                <a:latin typeface="Roboto"/>
              </a:rPr>
              <a:t> on each end of the comment. Again there should be no white space between delimiter </a:t>
            </a:r>
            <a:r>
              <a:rPr kumimoji="0" lang="en-US" altLang="en-US" sz="2000" b="0" i="0" u="none" strike="noStrike" cap="none" normalizeH="0" baseline="0" dirty="0">
                <a:ln>
                  <a:noFill/>
                </a:ln>
                <a:solidFill>
                  <a:schemeClr val="tx1"/>
                </a:solidFill>
                <a:effectLst/>
                <a:latin typeface="Consolas" panose="020B0609020204030204" pitchFamily="49" charset="0"/>
              </a:rPr>
              <a:t>(""")</a:t>
            </a:r>
            <a:r>
              <a:rPr kumimoji="0" lang="en-US" altLang="en-US" sz="2000" b="0" i="0" u="none" strike="noStrike" cap="none" normalizeH="0" baseline="0" dirty="0">
                <a:ln>
                  <a:noFill/>
                </a:ln>
                <a:solidFill>
                  <a:schemeClr val="tx1"/>
                </a:solidFill>
                <a:effectLst/>
                <a:latin typeface="Robot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Roboto"/>
              </a:rPr>
              <a:t>They are useful when the comment text does not fit into one line; therefore needs to span across lines.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Roboto"/>
              </a:rPr>
              <a:t>Multi-line comments or paragraphs serve as documentation for others reading your code.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Roboto"/>
              </a:rPr>
              <a:t>See the following code snippet demonstrating multi-line comment:</a:t>
            </a:r>
            <a:r>
              <a:rPr kumimoji="0" lang="en-US" altLang="en-US" sz="2000" b="0" i="0" u="none" strike="noStrike" cap="none" normalizeH="0" baseline="0" dirty="0">
                <a:ln>
                  <a:noFill/>
                </a:ln>
                <a:solidFill>
                  <a:schemeClr val="tx1"/>
                </a:solidFill>
                <a:effectLst/>
              </a:rPr>
              <a:t> </a:t>
            </a:r>
          </a:p>
        </p:txBody>
      </p:sp>
      <p:sp>
        <p:nvSpPr>
          <p:cNvPr id="6" name="Rectangle 5">
            <a:extLst>
              <a:ext uri="{FF2B5EF4-FFF2-40B4-BE49-F238E27FC236}">
                <a16:creationId xmlns:a16="http://schemas.microsoft.com/office/drawing/2014/main" id="{826EDC23-53F8-4773-9B80-430DD9AAEF3B}"/>
              </a:ext>
            </a:extLst>
          </p:cNvPr>
          <p:cNvSpPr/>
          <p:nvPr/>
        </p:nvSpPr>
        <p:spPr>
          <a:xfrm>
            <a:off x="490151" y="2608989"/>
            <a:ext cx="6096000" cy="923330"/>
          </a:xfrm>
          <a:prstGeom prst="rect">
            <a:avLst/>
          </a:prstGeom>
        </p:spPr>
        <p:txBody>
          <a:bodyPr>
            <a:spAutoFit/>
          </a:bodyPr>
          <a:lstStyle/>
          <a:p>
            <a:r>
              <a:rPr lang="en-IN" dirty="0"/>
              <a:t>"""</a:t>
            </a:r>
          </a:p>
          <a:p>
            <a:r>
              <a:rPr lang="en-IN" dirty="0"/>
              <a:t>if((var%2)!=0):</a:t>
            </a:r>
          </a:p>
          <a:p>
            <a:r>
              <a:rPr lang="en-IN" dirty="0"/>
              <a:t>    print("odd") """</a:t>
            </a:r>
          </a:p>
        </p:txBody>
      </p:sp>
      <p:sp>
        <p:nvSpPr>
          <p:cNvPr id="7" name="Rectangle 6">
            <a:extLst>
              <a:ext uri="{FF2B5EF4-FFF2-40B4-BE49-F238E27FC236}">
                <a16:creationId xmlns:a16="http://schemas.microsoft.com/office/drawing/2014/main" id="{39FBB440-504B-4D5F-93F5-85362F7BB66D}"/>
              </a:ext>
            </a:extLst>
          </p:cNvPr>
          <p:cNvSpPr/>
          <p:nvPr/>
        </p:nvSpPr>
        <p:spPr>
          <a:xfrm>
            <a:off x="490151" y="3740661"/>
            <a:ext cx="6096000" cy="1477328"/>
          </a:xfrm>
          <a:prstGeom prst="rect">
            <a:avLst/>
          </a:prstGeom>
        </p:spPr>
        <p:txBody>
          <a:bodyPr>
            <a:spAutoFit/>
          </a:bodyPr>
          <a:lstStyle/>
          <a:p>
            <a:r>
              <a:rPr lang="en-IN" dirty="0"/>
              <a:t> '''</a:t>
            </a:r>
          </a:p>
          <a:p>
            <a:r>
              <a:rPr lang="en-IN" dirty="0"/>
              <a:t>else: </a:t>
            </a:r>
          </a:p>
          <a:p>
            <a:r>
              <a:rPr lang="en-IN" dirty="0"/>
              <a:t>    print("even")</a:t>
            </a:r>
          </a:p>
          <a:p>
            <a:r>
              <a:rPr lang="en-IN" dirty="0"/>
              <a:t>    print("number")</a:t>
            </a:r>
          </a:p>
          <a:p>
            <a:r>
              <a:rPr lang="en-IN" dirty="0"/>
              <a:t>print("out of the block")'''</a:t>
            </a:r>
          </a:p>
        </p:txBody>
      </p:sp>
    </p:spTree>
    <p:extLst>
      <p:ext uri="{BB962C8B-B14F-4D97-AF65-F5344CB8AC3E}">
        <p14:creationId xmlns:p14="http://schemas.microsoft.com/office/powerpoint/2010/main" val="2468296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08A331-6101-42A4-9D85-C3884B4368CE}"/>
              </a:ext>
            </a:extLst>
          </p:cNvPr>
          <p:cNvSpPr>
            <a:spLocks noGrp="1"/>
          </p:cNvSpPr>
          <p:nvPr>
            <p:ph idx="1"/>
          </p:nvPr>
        </p:nvSpPr>
        <p:spPr>
          <a:xfrm>
            <a:off x="175364" y="222422"/>
            <a:ext cx="11178436" cy="6635578"/>
          </a:xfrm>
        </p:spPr>
        <p:txBody>
          <a:bodyPr>
            <a:normAutofit/>
          </a:bodyPr>
          <a:lstStyle/>
          <a:p>
            <a:pPr algn="l"/>
            <a:r>
              <a:rPr lang="en-IN" dirty="0"/>
              <a:t>Each value in Python is called an object. Each object is of a particular type. There are several data types in Python. These include integer (called int in Python), float, </a:t>
            </a:r>
            <a:r>
              <a:rPr lang="en-IN" dirty="0" err="1"/>
              <a:t>boolean</a:t>
            </a:r>
            <a:r>
              <a:rPr lang="en-IN" dirty="0"/>
              <a:t> (called bool in Python), string (called str in Python), list, tuple, set, dictionary (called </a:t>
            </a:r>
            <a:r>
              <a:rPr lang="en-IN" dirty="0" err="1"/>
              <a:t>dict</a:t>
            </a:r>
            <a:r>
              <a:rPr lang="en-IN" dirty="0"/>
              <a:t> in Python), and None. </a:t>
            </a:r>
          </a:p>
          <a:p>
            <a:pPr algn="l"/>
            <a:r>
              <a:rPr lang="en-IN" dirty="0"/>
              <a:t>Everything in Python is an object. And what every newcomer to Python should quickly learn is that all objects in Python can be either </a:t>
            </a:r>
            <a:r>
              <a:rPr lang="en-IN" b="1" dirty="0"/>
              <a:t>mutable</a:t>
            </a:r>
            <a:r>
              <a:rPr lang="en-IN" dirty="0"/>
              <a:t> or </a:t>
            </a:r>
            <a:r>
              <a:rPr lang="en-IN" b="1" dirty="0"/>
              <a:t>immutable</a:t>
            </a:r>
            <a:r>
              <a:rPr lang="en-IN" dirty="0"/>
              <a:t>.</a:t>
            </a:r>
          </a:p>
          <a:p>
            <a:r>
              <a:rPr lang="en-IN" dirty="0"/>
              <a:t>Since everything in Python is an Object, every variable holds an object instance. When an object is initiated, it is assigned a unique object id. Its type is defined at runtime and once set can never change, however its state can be changed if it is mutable. Simply put, a </a:t>
            </a:r>
            <a:r>
              <a:rPr lang="en-IN" b="1" dirty="0"/>
              <a:t>mutable</a:t>
            </a:r>
            <a:r>
              <a:rPr lang="en-IN" dirty="0"/>
              <a:t> object can be changed after it is created, and an </a:t>
            </a:r>
            <a:r>
              <a:rPr lang="en-IN" b="1" dirty="0"/>
              <a:t>immutable</a:t>
            </a:r>
            <a:r>
              <a:rPr lang="en-IN" dirty="0"/>
              <a:t> object can’t.</a:t>
            </a:r>
          </a:p>
          <a:p>
            <a:r>
              <a:rPr lang="en-IN" dirty="0"/>
              <a:t>Objects of built-in types like (int, float, bool, str, tuple, </a:t>
            </a:r>
            <a:r>
              <a:rPr lang="en-IN" dirty="0" err="1"/>
              <a:t>unicode</a:t>
            </a:r>
            <a:r>
              <a:rPr lang="en-IN" dirty="0"/>
              <a:t>) are immutable. Objects of built-in types like (list, set, </a:t>
            </a:r>
            <a:r>
              <a:rPr lang="en-IN" dirty="0" err="1"/>
              <a:t>dict</a:t>
            </a:r>
            <a:r>
              <a:rPr lang="en-IN" dirty="0"/>
              <a:t>) are mutable. Custom classes are generally mutable. To simulate immutability in a class, one should override attribute setting and deletion to raise exceptions.</a:t>
            </a:r>
          </a:p>
        </p:txBody>
      </p:sp>
    </p:spTree>
    <p:extLst>
      <p:ext uri="{BB962C8B-B14F-4D97-AF65-F5344CB8AC3E}">
        <p14:creationId xmlns:p14="http://schemas.microsoft.com/office/powerpoint/2010/main" val="3474912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1D48E85-7FF4-47B2-923B-2257134ACB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1312" y="161945"/>
            <a:ext cx="9949449" cy="4657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009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letter&#10;&#10;Description automatically generated">
            <a:extLst>
              <a:ext uri="{FF2B5EF4-FFF2-40B4-BE49-F238E27FC236}">
                <a16:creationId xmlns:a16="http://schemas.microsoft.com/office/drawing/2014/main" id="{FCBE3F9F-15E6-4D2B-941A-53DC4FA24CF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345" b="17105"/>
          <a:stretch/>
        </p:blipFill>
        <p:spPr>
          <a:xfrm>
            <a:off x="2530259" y="14049"/>
            <a:ext cx="7315200" cy="6851357"/>
          </a:xfrm>
        </p:spPr>
      </p:pic>
    </p:spTree>
    <p:extLst>
      <p:ext uri="{BB962C8B-B14F-4D97-AF65-F5344CB8AC3E}">
        <p14:creationId xmlns:p14="http://schemas.microsoft.com/office/powerpoint/2010/main" val="3876469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0CC1AF-83A6-42E7-BA9F-901C2B6338A2}"/>
              </a:ext>
            </a:extLst>
          </p:cNvPr>
          <p:cNvSpPr>
            <a:spLocks noGrp="1"/>
          </p:cNvSpPr>
          <p:nvPr>
            <p:ph idx="1"/>
          </p:nvPr>
        </p:nvSpPr>
        <p:spPr>
          <a:xfrm>
            <a:off x="838200" y="308919"/>
            <a:ext cx="10515600" cy="5868044"/>
          </a:xfrm>
        </p:spPr>
        <p:txBody>
          <a:bodyPr/>
          <a:lstStyle/>
          <a:p>
            <a:r>
              <a:rPr lang="en-IN" dirty="0"/>
              <a:t>Now comes the question, how do we find out if our variable is a mutable or immutable object. For this we should understand what ‘ID’ and ‘TYPE’ functions are for.</a:t>
            </a:r>
          </a:p>
          <a:p>
            <a:r>
              <a:rPr lang="en-IN" b="1" dirty="0"/>
              <a:t>ID and TYPE</a:t>
            </a:r>
          </a:p>
          <a:p>
            <a:r>
              <a:rPr lang="en-IN" dirty="0"/>
              <a:t>The built-in function </a:t>
            </a:r>
            <a:r>
              <a:rPr lang="en-IN" b="1" dirty="0"/>
              <a:t>id</a:t>
            </a:r>
            <a:r>
              <a:rPr lang="en-IN" dirty="0"/>
              <a:t>() returns the identity of an object as an integer. This integer usually corresponds to the object’s location in memory, although this is specific to the Python implementation and the platform being used. The </a:t>
            </a:r>
            <a:r>
              <a:rPr lang="en-IN" b="1" dirty="0"/>
              <a:t>is</a:t>
            </a:r>
            <a:r>
              <a:rPr lang="en-IN" dirty="0"/>
              <a:t> operator compares the identity of two objects.</a:t>
            </a:r>
          </a:p>
          <a:p>
            <a:r>
              <a:rPr lang="en-IN" dirty="0"/>
              <a:t>The built-in function type() returns the type of an object. </a:t>
            </a:r>
          </a:p>
          <a:p>
            <a:endParaRPr lang="en-IN" dirty="0"/>
          </a:p>
        </p:txBody>
      </p:sp>
    </p:spTree>
    <p:extLst>
      <p:ext uri="{BB962C8B-B14F-4D97-AF65-F5344CB8AC3E}">
        <p14:creationId xmlns:p14="http://schemas.microsoft.com/office/powerpoint/2010/main" val="2703352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F9B3243-7BAB-4610-A7B0-82DBF283F8DD}"/>
              </a:ext>
            </a:extLst>
          </p:cNvPr>
          <p:cNvPicPr>
            <a:picLocks noGrp="1" noChangeAspect="1"/>
          </p:cNvPicPr>
          <p:nvPr>
            <p:ph idx="1"/>
          </p:nvPr>
        </p:nvPicPr>
        <p:blipFill rotWithShape="1">
          <a:blip r:embed="rId2"/>
          <a:srcRect r="25759" b="15768"/>
          <a:stretch/>
        </p:blipFill>
        <p:spPr>
          <a:xfrm>
            <a:off x="679623" y="432486"/>
            <a:ext cx="8155458" cy="5214552"/>
          </a:xfrm>
          <a:prstGeom prst="rect">
            <a:avLst/>
          </a:prstGeom>
        </p:spPr>
      </p:pic>
    </p:spTree>
    <p:extLst>
      <p:ext uri="{BB962C8B-B14F-4D97-AF65-F5344CB8AC3E}">
        <p14:creationId xmlns:p14="http://schemas.microsoft.com/office/powerpoint/2010/main" val="3417767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DCD07C-5F70-42CD-9F2B-F6693189D252}"/>
              </a:ext>
            </a:extLst>
          </p:cNvPr>
          <p:cNvPicPr>
            <a:picLocks noChangeAspect="1"/>
          </p:cNvPicPr>
          <p:nvPr/>
        </p:nvPicPr>
        <p:blipFill rotWithShape="1">
          <a:blip r:embed="rId2"/>
          <a:srcRect l="4270" t="37125" r="23682" b="7368"/>
          <a:stretch/>
        </p:blipFill>
        <p:spPr>
          <a:xfrm>
            <a:off x="520700" y="1422400"/>
            <a:ext cx="10731500" cy="5308600"/>
          </a:xfrm>
          <a:prstGeom prst="rect">
            <a:avLst/>
          </a:prstGeom>
        </p:spPr>
      </p:pic>
      <p:sp>
        <p:nvSpPr>
          <p:cNvPr id="6" name="TextBox 5">
            <a:extLst>
              <a:ext uri="{FF2B5EF4-FFF2-40B4-BE49-F238E27FC236}">
                <a16:creationId xmlns:a16="http://schemas.microsoft.com/office/drawing/2014/main" id="{3B2B2138-ECA5-457C-8986-2737BD401031}"/>
              </a:ext>
            </a:extLst>
          </p:cNvPr>
          <p:cNvSpPr txBox="1"/>
          <p:nvPr/>
        </p:nvSpPr>
        <p:spPr>
          <a:xfrm>
            <a:off x="2146300" y="482600"/>
            <a:ext cx="8293100" cy="707886"/>
          </a:xfrm>
          <a:prstGeom prst="rect">
            <a:avLst/>
          </a:prstGeom>
          <a:noFill/>
        </p:spPr>
        <p:txBody>
          <a:bodyPr wrap="square" rtlCol="0">
            <a:spAutoFit/>
          </a:bodyPr>
          <a:lstStyle/>
          <a:p>
            <a:pPr algn="ctr"/>
            <a:r>
              <a:rPr lang="en-IN" sz="4000" b="1" dirty="0"/>
              <a:t>Arithmetic Operators</a:t>
            </a:r>
          </a:p>
        </p:txBody>
      </p:sp>
    </p:spTree>
    <p:extLst>
      <p:ext uri="{BB962C8B-B14F-4D97-AF65-F5344CB8AC3E}">
        <p14:creationId xmlns:p14="http://schemas.microsoft.com/office/powerpoint/2010/main" val="1329499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8111F-779A-4535-9072-8575456F8F02}"/>
              </a:ext>
            </a:extLst>
          </p:cNvPr>
          <p:cNvPicPr>
            <a:picLocks noChangeAspect="1"/>
          </p:cNvPicPr>
          <p:nvPr/>
        </p:nvPicPr>
        <p:blipFill rotWithShape="1">
          <a:blip r:embed="rId2"/>
          <a:srcRect r="28041" b="8629"/>
          <a:stretch/>
        </p:blipFill>
        <p:spPr>
          <a:xfrm>
            <a:off x="0" y="1673"/>
            <a:ext cx="8773297" cy="6263203"/>
          </a:xfrm>
          <a:prstGeom prst="rect">
            <a:avLst/>
          </a:prstGeom>
        </p:spPr>
      </p:pic>
    </p:spTree>
    <p:extLst>
      <p:ext uri="{BB962C8B-B14F-4D97-AF65-F5344CB8AC3E}">
        <p14:creationId xmlns:p14="http://schemas.microsoft.com/office/powerpoint/2010/main" val="3049456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DCE11E-67F1-4C65-9117-2F743C61069C}"/>
              </a:ext>
            </a:extLst>
          </p:cNvPr>
          <p:cNvSpPr>
            <a:spLocks noGrp="1"/>
          </p:cNvSpPr>
          <p:nvPr>
            <p:ph idx="1"/>
          </p:nvPr>
        </p:nvSpPr>
        <p:spPr>
          <a:xfrm>
            <a:off x="538619" y="313150"/>
            <a:ext cx="11085534" cy="6225435"/>
          </a:xfrm>
        </p:spPr>
        <p:txBody>
          <a:bodyPr/>
          <a:lstStyle/>
          <a:p>
            <a:r>
              <a:rPr lang="en-IN" sz="2400" b="0" i="0" dirty="0">
                <a:effectLst/>
                <a:latin typeface="Arial" panose="020B0604020202020204" pitchFamily="34" charset="0"/>
                <a:cs typeface="Arial" panose="020B0604020202020204" pitchFamily="34" charset="0"/>
              </a:rPr>
              <a:t>The debugger is written in Python itself, testifying to Python's introspective power. On the other hand, often the quickest way to debug a program is to add a few print statements to the source: the fast edit-test-debug cycle makes this simple approach very effective.</a:t>
            </a:r>
          </a:p>
          <a:p>
            <a:pPr marL="0" indent="0">
              <a:buNone/>
            </a:pPr>
            <a:endParaRPr lang="en-IN" sz="2400" b="1" i="0" dirty="0">
              <a:solidFill>
                <a:srgbClr val="202124"/>
              </a:solidFill>
              <a:effectLst/>
              <a:latin typeface="arial" panose="020B0604020202020204" pitchFamily="34" charset="0"/>
            </a:endParaRPr>
          </a:p>
          <a:p>
            <a:endParaRPr lang="en-IN" sz="2400" b="1" dirty="0">
              <a:solidFill>
                <a:srgbClr val="202124"/>
              </a:solidFill>
              <a:latin typeface="arial" panose="020B0604020202020204" pitchFamily="34" charset="0"/>
            </a:endParaRPr>
          </a:p>
          <a:p>
            <a:r>
              <a:rPr lang="en-IN" sz="2400" b="1" i="0" dirty="0">
                <a:solidFill>
                  <a:srgbClr val="202124"/>
                </a:solidFill>
                <a:effectLst/>
                <a:latin typeface="arial" panose="020B0604020202020204" pitchFamily="34" charset="0"/>
              </a:rPr>
              <a:t>Python</a:t>
            </a:r>
            <a:r>
              <a:rPr lang="en-IN" sz="2400" b="0" i="0" dirty="0">
                <a:solidFill>
                  <a:srgbClr val="202124"/>
                </a:solidFill>
                <a:effectLst/>
                <a:latin typeface="arial" panose="020B0604020202020204" pitchFamily="34" charset="0"/>
              </a:rPr>
              <a:t> is a general purpose and high level </a:t>
            </a:r>
            <a:r>
              <a:rPr lang="en-IN" sz="2400" b="1" i="0" dirty="0">
                <a:solidFill>
                  <a:srgbClr val="202124"/>
                </a:solidFill>
                <a:effectLst/>
                <a:latin typeface="arial" panose="020B0604020202020204" pitchFamily="34" charset="0"/>
              </a:rPr>
              <a:t>programming language</a:t>
            </a:r>
            <a:r>
              <a:rPr lang="en-IN" sz="2400" b="0" i="0" dirty="0">
                <a:solidFill>
                  <a:srgbClr val="202124"/>
                </a:solidFill>
                <a:effectLst/>
                <a:latin typeface="arial" panose="020B0604020202020204" pitchFamily="34" charset="0"/>
              </a:rPr>
              <a:t>. You can </a:t>
            </a:r>
            <a:r>
              <a:rPr lang="en-IN" sz="2400" b="1" i="0" dirty="0">
                <a:solidFill>
                  <a:srgbClr val="202124"/>
                </a:solidFill>
                <a:effectLst/>
                <a:latin typeface="arial" panose="020B0604020202020204" pitchFamily="34" charset="0"/>
              </a:rPr>
              <a:t>use Python</a:t>
            </a:r>
            <a:r>
              <a:rPr lang="en-IN" sz="2400" b="0" i="0" dirty="0">
                <a:solidFill>
                  <a:srgbClr val="202124"/>
                </a:solidFill>
                <a:effectLst/>
                <a:latin typeface="arial" panose="020B0604020202020204" pitchFamily="34" charset="0"/>
              </a:rPr>
              <a:t> for developing desktop GUI applications, websites and web applications. Also, </a:t>
            </a:r>
            <a:r>
              <a:rPr lang="en-IN" sz="2400" b="1" i="0" dirty="0">
                <a:solidFill>
                  <a:srgbClr val="202124"/>
                </a:solidFill>
                <a:effectLst/>
                <a:latin typeface="arial" panose="020B0604020202020204" pitchFamily="34" charset="0"/>
              </a:rPr>
              <a:t>Python</a:t>
            </a:r>
            <a:r>
              <a:rPr lang="en-IN" sz="2400" b="0" i="0" dirty="0">
                <a:solidFill>
                  <a:srgbClr val="202124"/>
                </a:solidFill>
                <a:effectLst/>
                <a:latin typeface="arial" panose="020B0604020202020204" pitchFamily="34" charset="0"/>
              </a:rPr>
              <a:t>, as a high level </a:t>
            </a:r>
            <a:r>
              <a:rPr lang="en-IN" sz="2400" b="1" i="0" dirty="0">
                <a:solidFill>
                  <a:srgbClr val="202124"/>
                </a:solidFill>
                <a:effectLst/>
                <a:latin typeface="arial" panose="020B0604020202020204" pitchFamily="34" charset="0"/>
              </a:rPr>
              <a:t>programming language</a:t>
            </a:r>
            <a:r>
              <a:rPr lang="en-IN" sz="2400" b="0" i="0" dirty="0">
                <a:solidFill>
                  <a:srgbClr val="202124"/>
                </a:solidFill>
                <a:effectLst/>
                <a:latin typeface="arial" panose="020B0604020202020204" pitchFamily="34" charset="0"/>
              </a:rPr>
              <a:t>, allows you to focus on core functionality of the application by taking care of common </a:t>
            </a:r>
            <a:r>
              <a:rPr lang="en-IN" sz="2400" b="1" i="0" dirty="0">
                <a:solidFill>
                  <a:srgbClr val="202124"/>
                </a:solidFill>
                <a:effectLst/>
                <a:latin typeface="arial" panose="020B0604020202020204" pitchFamily="34" charset="0"/>
              </a:rPr>
              <a:t>programming</a:t>
            </a:r>
            <a:r>
              <a:rPr lang="en-IN" sz="2400" b="0" i="0" dirty="0">
                <a:solidFill>
                  <a:srgbClr val="202124"/>
                </a:solidFill>
                <a:effectLst/>
                <a:latin typeface="arial" panose="020B0604020202020204" pitchFamily="34" charset="0"/>
              </a:rPr>
              <a:t> tasks.</a:t>
            </a:r>
            <a:endParaRPr lang="en-IN" sz="2400" dirty="0"/>
          </a:p>
          <a:p>
            <a:endParaRPr lang="en-IN" dirty="0"/>
          </a:p>
        </p:txBody>
      </p:sp>
    </p:spTree>
    <p:extLst>
      <p:ext uri="{BB962C8B-B14F-4D97-AF65-F5344CB8AC3E}">
        <p14:creationId xmlns:p14="http://schemas.microsoft.com/office/powerpoint/2010/main" val="2765915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BCB57E-0B30-4D79-BA65-1F40852779E9}"/>
              </a:ext>
            </a:extLst>
          </p:cNvPr>
          <p:cNvPicPr>
            <a:picLocks noChangeAspect="1"/>
          </p:cNvPicPr>
          <p:nvPr/>
        </p:nvPicPr>
        <p:blipFill rotWithShape="1">
          <a:blip r:embed="rId2"/>
          <a:srcRect r="26622" b="9890"/>
          <a:stretch/>
        </p:blipFill>
        <p:spPr>
          <a:xfrm>
            <a:off x="0" y="1673"/>
            <a:ext cx="8946292" cy="6176705"/>
          </a:xfrm>
          <a:prstGeom prst="rect">
            <a:avLst/>
          </a:prstGeom>
        </p:spPr>
      </p:pic>
    </p:spTree>
    <p:extLst>
      <p:ext uri="{BB962C8B-B14F-4D97-AF65-F5344CB8AC3E}">
        <p14:creationId xmlns:p14="http://schemas.microsoft.com/office/powerpoint/2010/main" val="4260333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C8BFEF-7030-4C52-A744-D056784A0B70}"/>
              </a:ext>
            </a:extLst>
          </p:cNvPr>
          <p:cNvPicPr>
            <a:picLocks noChangeAspect="1"/>
          </p:cNvPicPr>
          <p:nvPr/>
        </p:nvPicPr>
        <p:blipFill rotWithShape="1">
          <a:blip r:embed="rId2"/>
          <a:srcRect r="32297" b="14757"/>
          <a:stretch/>
        </p:blipFill>
        <p:spPr>
          <a:xfrm>
            <a:off x="0" y="1673"/>
            <a:ext cx="8254314" cy="5843073"/>
          </a:xfrm>
          <a:prstGeom prst="rect">
            <a:avLst/>
          </a:prstGeom>
        </p:spPr>
      </p:pic>
    </p:spTree>
    <p:extLst>
      <p:ext uri="{BB962C8B-B14F-4D97-AF65-F5344CB8AC3E}">
        <p14:creationId xmlns:p14="http://schemas.microsoft.com/office/powerpoint/2010/main" val="2283885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7CEFC3-6AA1-466D-A77D-D63B97B9A95A}"/>
              </a:ext>
            </a:extLst>
          </p:cNvPr>
          <p:cNvPicPr>
            <a:picLocks noChangeAspect="1"/>
          </p:cNvPicPr>
          <p:nvPr/>
        </p:nvPicPr>
        <p:blipFill rotWithShape="1">
          <a:blip r:embed="rId2"/>
          <a:srcRect r="34730" b="30982"/>
          <a:stretch/>
        </p:blipFill>
        <p:spPr>
          <a:xfrm>
            <a:off x="222422" y="187024"/>
            <a:ext cx="7957751" cy="4730965"/>
          </a:xfrm>
          <a:prstGeom prst="rect">
            <a:avLst/>
          </a:prstGeom>
        </p:spPr>
      </p:pic>
    </p:spTree>
    <p:extLst>
      <p:ext uri="{BB962C8B-B14F-4D97-AF65-F5344CB8AC3E}">
        <p14:creationId xmlns:p14="http://schemas.microsoft.com/office/powerpoint/2010/main" val="3226306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619284-5DE2-447C-8932-EB62DE6DF540}"/>
              </a:ext>
            </a:extLst>
          </p:cNvPr>
          <p:cNvPicPr>
            <a:picLocks noChangeAspect="1"/>
          </p:cNvPicPr>
          <p:nvPr/>
        </p:nvPicPr>
        <p:blipFill rotWithShape="1">
          <a:blip r:embed="rId2"/>
          <a:srcRect r="7770" b="8989"/>
          <a:stretch/>
        </p:blipFill>
        <p:spPr>
          <a:xfrm>
            <a:off x="0" y="1673"/>
            <a:ext cx="11244649" cy="6238489"/>
          </a:xfrm>
          <a:prstGeom prst="rect">
            <a:avLst/>
          </a:prstGeom>
        </p:spPr>
      </p:pic>
    </p:spTree>
    <p:extLst>
      <p:ext uri="{BB962C8B-B14F-4D97-AF65-F5344CB8AC3E}">
        <p14:creationId xmlns:p14="http://schemas.microsoft.com/office/powerpoint/2010/main" val="3678760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0E5C7F-635B-490F-80E0-16B9BC0E6C9D}"/>
              </a:ext>
            </a:extLst>
          </p:cNvPr>
          <p:cNvPicPr>
            <a:picLocks noChangeAspect="1"/>
          </p:cNvPicPr>
          <p:nvPr/>
        </p:nvPicPr>
        <p:blipFill rotWithShape="1">
          <a:blip r:embed="rId2"/>
          <a:srcRect r="16993" b="21067"/>
          <a:stretch/>
        </p:blipFill>
        <p:spPr>
          <a:xfrm>
            <a:off x="0" y="1674"/>
            <a:ext cx="10120184" cy="5410586"/>
          </a:xfrm>
          <a:prstGeom prst="rect">
            <a:avLst/>
          </a:prstGeom>
        </p:spPr>
      </p:pic>
    </p:spTree>
    <p:extLst>
      <p:ext uri="{BB962C8B-B14F-4D97-AF65-F5344CB8AC3E}">
        <p14:creationId xmlns:p14="http://schemas.microsoft.com/office/powerpoint/2010/main" val="1198793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EC1952-4B83-498D-8CF1-B4F6EEFC07B2}"/>
              </a:ext>
            </a:extLst>
          </p:cNvPr>
          <p:cNvPicPr>
            <a:picLocks noChangeAspect="1"/>
          </p:cNvPicPr>
          <p:nvPr/>
        </p:nvPicPr>
        <p:blipFill rotWithShape="1">
          <a:blip r:embed="rId2"/>
          <a:srcRect t="6285" r="4831" b="5564"/>
          <a:stretch/>
        </p:blipFill>
        <p:spPr>
          <a:xfrm>
            <a:off x="0" y="316658"/>
            <a:ext cx="11825416" cy="6158284"/>
          </a:xfrm>
          <a:prstGeom prst="rect">
            <a:avLst/>
          </a:prstGeom>
        </p:spPr>
      </p:pic>
    </p:spTree>
    <p:extLst>
      <p:ext uri="{BB962C8B-B14F-4D97-AF65-F5344CB8AC3E}">
        <p14:creationId xmlns:p14="http://schemas.microsoft.com/office/powerpoint/2010/main" val="593217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93779C-06C1-45BA-95BB-00C3DAA45628}"/>
              </a:ext>
            </a:extLst>
          </p:cNvPr>
          <p:cNvPicPr>
            <a:picLocks noChangeAspect="1"/>
          </p:cNvPicPr>
          <p:nvPr/>
        </p:nvPicPr>
        <p:blipFill rotWithShape="1">
          <a:blip r:embed="rId2"/>
          <a:srcRect r="25405" b="5384"/>
          <a:stretch/>
        </p:blipFill>
        <p:spPr>
          <a:xfrm>
            <a:off x="0" y="1674"/>
            <a:ext cx="9094573" cy="6485624"/>
          </a:xfrm>
          <a:prstGeom prst="rect">
            <a:avLst/>
          </a:prstGeom>
        </p:spPr>
      </p:pic>
    </p:spTree>
    <p:extLst>
      <p:ext uri="{BB962C8B-B14F-4D97-AF65-F5344CB8AC3E}">
        <p14:creationId xmlns:p14="http://schemas.microsoft.com/office/powerpoint/2010/main" val="2820727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ACCDE3-8BC0-4E7D-9EAF-9097F7891EE3}"/>
              </a:ext>
            </a:extLst>
          </p:cNvPr>
          <p:cNvPicPr>
            <a:picLocks noChangeAspect="1"/>
          </p:cNvPicPr>
          <p:nvPr/>
        </p:nvPicPr>
        <p:blipFill rotWithShape="1">
          <a:blip r:embed="rId2"/>
          <a:srcRect r="25507" b="5925"/>
          <a:stretch/>
        </p:blipFill>
        <p:spPr>
          <a:xfrm>
            <a:off x="0" y="1674"/>
            <a:ext cx="9082216" cy="6448554"/>
          </a:xfrm>
          <a:prstGeom prst="rect">
            <a:avLst/>
          </a:prstGeom>
        </p:spPr>
      </p:pic>
    </p:spTree>
    <p:extLst>
      <p:ext uri="{BB962C8B-B14F-4D97-AF65-F5344CB8AC3E}">
        <p14:creationId xmlns:p14="http://schemas.microsoft.com/office/powerpoint/2010/main" val="3625596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8619584-052C-49D3-A0CA-D006AFE2EE09}"/>
              </a:ext>
            </a:extLst>
          </p:cNvPr>
          <p:cNvSpPr>
            <a:spLocks noGrp="1"/>
          </p:cNvSpPr>
          <p:nvPr>
            <p:ph idx="1"/>
          </p:nvPr>
        </p:nvSpPr>
        <p:spPr>
          <a:xfrm>
            <a:off x="321276" y="210064"/>
            <a:ext cx="11032524" cy="6289589"/>
          </a:xfrm>
        </p:spPr>
        <p:txBody>
          <a:bodyPr/>
          <a:lstStyle/>
          <a:p>
            <a:r>
              <a:rPr lang="en-IN" dirty="0"/>
              <a:t>Naming Variables</a:t>
            </a:r>
          </a:p>
          <a:p>
            <a:pPr marL="0" indent="0">
              <a:buNone/>
            </a:pPr>
            <a:r>
              <a:rPr lang="en-IN" dirty="0"/>
              <a:t>Variables can be named alphanumerically</a:t>
            </a:r>
          </a:p>
          <a:p>
            <a:pPr marL="0" indent="0">
              <a:buNone/>
            </a:pPr>
            <a:r>
              <a:rPr lang="en-IN" dirty="0"/>
              <a:t>Age=55</a:t>
            </a:r>
            <a:r>
              <a:rPr lang="en-IN"/>
              <a:t>, age</a:t>
            </a:r>
            <a:r>
              <a:rPr lang="en-IN" dirty="0"/>
              <a:t>=55, age2=55, Age2=55</a:t>
            </a:r>
          </a:p>
          <a:p>
            <a:pPr marL="0" indent="0">
              <a:buNone/>
            </a:pPr>
            <a:r>
              <a:rPr lang="en-IN" dirty="0"/>
              <a:t>However the first letter should start with an alphabet.</a:t>
            </a:r>
          </a:p>
          <a:p>
            <a:pPr marL="0" indent="0">
              <a:buNone/>
            </a:pPr>
            <a:r>
              <a:rPr lang="en-IN" dirty="0"/>
              <a:t>Other special characters</a:t>
            </a:r>
          </a:p>
          <a:p>
            <a:pPr marL="0" indent="0">
              <a:buNone/>
            </a:pPr>
            <a:r>
              <a:rPr lang="en-IN" dirty="0"/>
              <a:t>Underscore(_)            </a:t>
            </a:r>
            <a:r>
              <a:rPr lang="en-IN" dirty="0" err="1"/>
              <a:t>emp_id</a:t>
            </a:r>
            <a:r>
              <a:rPr lang="en-IN" dirty="0"/>
              <a:t>=101</a:t>
            </a:r>
          </a:p>
          <a:p>
            <a:pPr marL="0" indent="0">
              <a:buNone/>
            </a:pPr>
            <a:r>
              <a:rPr lang="en-IN" dirty="0"/>
              <a:t>Use of any other special character will throw an error         </a:t>
            </a:r>
            <a:r>
              <a:rPr lang="en-IN" dirty="0" err="1"/>
              <a:t>emp@id</a:t>
            </a:r>
            <a:r>
              <a:rPr lang="en-IN" dirty="0"/>
              <a:t>=101</a:t>
            </a:r>
          </a:p>
          <a:p>
            <a:pPr marL="0" indent="0">
              <a:buNone/>
            </a:pPr>
            <a:r>
              <a:rPr lang="en-IN" dirty="0"/>
              <a:t>Variable names should not begin or end with underscore	       _</a:t>
            </a:r>
            <a:r>
              <a:rPr lang="en-IN" dirty="0" err="1"/>
              <a:t>empid</a:t>
            </a:r>
            <a:r>
              <a:rPr lang="en-IN" dirty="0"/>
              <a:t>=101</a:t>
            </a:r>
          </a:p>
          <a:p>
            <a:pPr marL="0" indent="0">
              <a:buNone/>
            </a:pPr>
            <a:r>
              <a:rPr lang="en-IN" dirty="0" err="1"/>
              <a:t>Empid</a:t>
            </a:r>
            <a:r>
              <a:rPr lang="en-IN" dirty="0"/>
              <a:t>_=101</a:t>
            </a:r>
          </a:p>
        </p:txBody>
      </p:sp>
      <p:sp>
        <p:nvSpPr>
          <p:cNvPr id="6" name="Arrow: Right 5">
            <a:extLst>
              <a:ext uri="{FF2B5EF4-FFF2-40B4-BE49-F238E27FC236}">
                <a16:creationId xmlns:a16="http://schemas.microsoft.com/office/drawing/2014/main" id="{C83522CB-4CCC-4721-B906-CA793216676D}"/>
              </a:ext>
            </a:extLst>
          </p:cNvPr>
          <p:cNvSpPr/>
          <p:nvPr/>
        </p:nvSpPr>
        <p:spPr>
          <a:xfrm>
            <a:off x="2570205" y="3027405"/>
            <a:ext cx="65490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CF1F0781-F9E0-4EC2-B3E6-C0A495BD6983}"/>
              </a:ext>
            </a:extLst>
          </p:cNvPr>
          <p:cNvSpPr/>
          <p:nvPr/>
        </p:nvSpPr>
        <p:spPr>
          <a:xfrm>
            <a:off x="8241957" y="3429000"/>
            <a:ext cx="457200" cy="142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455CDFD5-2BEE-4957-8543-C1CC0EB5DCCD}"/>
              </a:ext>
            </a:extLst>
          </p:cNvPr>
          <p:cNvSpPr/>
          <p:nvPr/>
        </p:nvSpPr>
        <p:spPr>
          <a:xfrm>
            <a:off x="8631195" y="3985051"/>
            <a:ext cx="457200" cy="142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19503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BB707D-8E4F-456E-AE2B-FD1FF0683819}"/>
              </a:ext>
            </a:extLst>
          </p:cNvPr>
          <p:cNvPicPr>
            <a:picLocks noChangeAspect="1"/>
          </p:cNvPicPr>
          <p:nvPr/>
        </p:nvPicPr>
        <p:blipFill rotWithShape="1">
          <a:blip r:embed="rId2"/>
          <a:srcRect r="25203" b="5744"/>
          <a:stretch/>
        </p:blipFill>
        <p:spPr>
          <a:xfrm>
            <a:off x="0" y="1673"/>
            <a:ext cx="9119286" cy="6460911"/>
          </a:xfrm>
          <a:prstGeom prst="rect">
            <a:avLst/>
          </a:prstGeom>
        </p:spPr>
      </p:pic>
    </p:spTree>
    <p:extLst>
      <p:ext uri="{BB962C8B-B14F-4D97-AF65-F5344CB8AC3E}">
        <p14:creationId xmlns:p14="http://schemas.microsoft.com/office/powerpoint/2010/main" val="503699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B5C40E-8390-4E50-A67A-79F37D1F3925}"/>
              </a:ext>
            </a:extLst>
          </p:cNvPr>
          <p:cNvSpPr>
            <a:spLocks noGrp="1"/>
          </p:cNvSpPr>
          <p:nvPr>
            <p:ph idx="1"/>
          </p:nvPr>
        </p:nvSpPr>
        <p:spPr>
          <a:xfrm>
            <a:off x="538619" y="375780"/>
            <a:ext cx="11173217" cy="6150279"/>
          </a:xfrm>
        </p:spPr>
        <p:txBody>
          <a:bodyPr>
            <a:normAutofit fontScale="85000" lnSpcReduction="20000"/>
          </a:bodyPr>
          <a:lstStyle/>
          <a:p>
            <a:r>
              <a:rPr lang="en-IN" b="0" i="0" dirty="0">
                <a:solidFill>
                  <a:srgbClr val="666666"/>
                </a:solidFill>
                <a:effectLst/>
                <a:latin typeface="SourceSansProBold"/>
              </a:rPr>
              <a:t>Comparing Python to Other Languages</a:t>
            </a:r>
          </a:p>
          <a:p>
            <a:pPr marL="0" indent="0">
              <a:buNone/>
            </a:pPr>
            <a:r>
              <a:rPr lang="en-IN" b="0" i="0" dirty="0">
                <a:solidFill>
                  <a:srgbClr val="666666"/>
                </a:solidFill>
                <a:effectLst/>
                <a:latin typeface="SourceSansProRegular"/>
              </a:rPr>
              <a:t>Python is often compared to other interpreted languages such as Java, JavaScript, Perl, </a:t>
            </a:r>
            <a:r>
              <a:rPr lang="en-IN" b="0" i="0" dirty="0" err="1">
                <a:solidFill>
                  <a:srgbClr val="666666"/>
                </a:solidFill>
                <a:effectLst/>
                <a:latin typeface="SourceSansProRegular"/>
              </a:rPr>
              <a:t>Tcl</a:t>
            </a:r>
            <a:r>
              <a:rPr lang="en-IN" b="0" i="0" dirty="0">
                <a:solidFill>
                  <a:srgbClr val="666666"/>
                </a:solidFill>
                <a:effectLst/>
                <a:latin typeface="SourceSansProRegular"/>
              </a:rPr>
              <a:t>, or Smalltalk.</a:t>
            </a:r>
            <a:endParaRPr lang="en-IN" dirty="0">
              <a:solidFill>
                <a:srgbClr val="666666"/>
              </a:solidFill>
              <a:latin typeface="SourceSansProBold"/>
            </a:endParaRPr>
          </a:p>
          <a:p>
            <a:pPr algn="l" fontAlgn="base"/>
            <a:r>
              <a:rPr lang="en-IN" dirty="0">
                <a:solidFill>
                  <a:srgbClr val="444444"/>
                </a:solidFill>
                <a:latin typeface="SourceSansProRegular"/>
              </a:rPr>
              <a:t>Java</a:t>
            </a:r>
          </a:p>
          <a:p>
            <a:pPr marL="0" indent="0" algn="l" fontAlgn="base">
              <a:buNone/>
            </a:pPr>
            <a:r>
              <a:rPr lang="en-IN" b="0" i="0" dirty="0">
                <a:solidFill>
                  <a:srgbClr val="444444"/>
                </a:solidFill>
                <a:effectLst/>
                <a:latin typeface="SourceSansProRegular"/>
              </a:rPr>
              <a:t>Python programs are generally expected to run slower than Java programs, but they also take much less time to develop. Python programs are typically 3-5 times shorter than equivalent Java programs. This difference can be attributed to Python's built-in high-level data types and its dynamic typing. For example, a Python programmer wastes no time declaring the types of arguments or variables, and Python's powerful polymorphic list and dictionary types, for which rich syntactic support is built straight into the language, find a use in almost every Python program. Because of the run-time typing, Python's run time must work harder than Java's. For example, when evaluating the expression </a:t>
            </a:r>
            <a:r>
              <a:rPr lang="en-IN" b="0" i="0" dirty="0" err="1">
                <a:solidFill>
                  <a:srgbClr val="444444"/>
                </a:solidFill>
                <a:effectLst/>
                <a:latin typeface="SourceSansProRegular"/>
              </a:rPr>
              <a:t>a+b</a:t>
            </a:r>
            <a:r>
              <a:rPr lang="en-IN" b="0" i="0" dirty="0">
                <a:solidFill>
                  <a:srgbClr val="444444"/>
                </a:solidFill>
                <a:effectLst/>
                <a:latin typeface="SourceSansProRegular"/>
              </a:rPr>
              <a:t>, it must first inspect the objects a and b to find out their type, which is not known at compile time. It then invokes the appropriate addition operation, which may be an overloaded user-defined method. Java, on the other hand, can perform an efficient integer or floating point addition, but requires variable declarations for </a:t>
            </a:r>
          </a:p>
          <a:p>
            <a:pPr marL="0" indent="0" algn="l" fontAlgn="base">
              <a:buNone/>
            </a:pPr>
            <a:r>
              <a:rPr lang="en-IN" b="0" i="0" dirty="0">
                <a:solidFill>
                  <a:srgbClr val="444444"/>
                </a:solidFill>
                <a:effectLst/>
                <a:latin typeface="SourceSansProRegular"/>
              </a:rPr>
              <a:t>a and b, and does not allow overloading of the + operator for instances of user-defined classes.</a:t>
            </a:r>
          </a:p>
          <a:p>
            <a:pPr marL="0" indent="0">
              <a:buNone/>
            </a:pPr>
            <a:endParaRPr lang="en-IN" b="0" i="0" dirty="0">
              <a:solidFill>
                <a:srgbClr val="666666"/>
              </a:solidFill>
              <a:effectLst/>
              <a:latin typeface="SourceSansProBold"/>
            </a:endParaRPr>
          </a:p>
          <a:p>
            <a:endParaRPr lang="en-IN" dirty="0"/>
          </a:p>
        </p:txBody>
      </p:sp>
    </p:spTree>
    <p:extLst>
      <p:ext uri="{BB962C8B-B14F-4D97-AF65-F5344CB8AC3E}">
        <p14:creationId xmlns:p14="http://schemas.microsoft.com/office/powerpoint/2010/main" val="2547763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537DCB-1A20-4954-872F-E3B643F29B99}"/>
              </a:ext>
            </a:extLst>
          </p:cNvPr>
          <p:cNvPicPr>
            <a:picLocks noChangeAspect="1"/>
          </p:cNvPicPr>
          <p:nvPr/>
        </p:nvPicPr>
        <p:blipFill rotWithShape="1">
          <a:blip r:embed="rId2"/>
          <a:srcRect t="7186" r="1993" b="5564"/>
          <a:stretch/>
        </p:blipFill>
        <p:spPr>
          <a:xfrm>
            <a:off x="1" y="494270"/>
            <a:ext cx="11948984" cy="5980671"/>
          </a:xfrm>
          <a:prstGeom prst="rect">
            <a:avLst/>
          </a:prstGeom>
        </p:spPr>
      </p:pic>
    </p:spTree>
    <p:extLst>
      <p:ext uri="{BB962C8B-B14F-4D97-AF65-F5344CB8AC3E}">
        <p14:creationId xmlns:p14="http://schemas.microsoft.com/office/powerpoint/2010/main" val="3314603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44468C-6C46-4560-899D-3E7F32D03BF6}"/>
              </a:ext>
            </a:extLst>
          </p:cNvPr>
          <p:cNvPicPr>
            <a:picLocks noChangeAspect="1"/>
          </p:cNvPicPr>
          <p:nvPr/>
        </p:nvPicPr>
        <p:blipFill rotWithShape="1">
          <a:blip r:embed="rId2"/>
          <a:srcRect r="18716" b="18183"/>
          <a:stretch/>
        </p:blipFill>
        <p:spPr>
          <a:xfrm>
            <a:off x="0" y="1673"/>
            <a:ext cx="9910119" cy="5608295"/>
          </a:xfrm>
          <a:prstGeom prst="rect">
            <a:avLst/>
          </a:prstGeom>
        </p:spPr>
      </p:pic>
    </p:spTree>
    <p:extLst>
      <p:ext uri="{BB962C8B-B14F-4D97-AF65-F5344CB8AC3E}">
        <p14:creationId xmlns:p14="http://schemas.microsoft.com/office/powerpoint/2010/main" val="33700996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14AE55-5FC6-4002-9657-EDBA89ECA64D}"/>
              </a:ext>
            </a:extLst>
          </p:cNvPr>
          <p:cNvPicPr>
            <a:picLocks noChangeAspect="1"/>
          </p:cNvPicPr>
          <p:nvPr/>
        </p:nvPicPr>
        <p:blipFill rotWithShape="1">
          <a:blip r:embed="rId2"/>
          <a:srcRect t="6826" r="7466" b="6285"/>
          <a:stretch/>
        </p:blipFill>
        <p:spPr>
          <a:xfrm>
            <a:off x="0" y="469557"/>
            <a:ext cx="11281719" cy="5955957"/>
          </a:xfrm>
          <a:prstGeom prst="rect">
            <a:avLst/>
          </a:prstGeom>
        </p:spPr>
      </p:pic>
    </p:spTree>
    <p:extLst>
      <p:ext uri="{BB962C8B-B14F-4D97-AF65-F5344CB8AC3E}">
        <p14:creationId xmlns:p14="http://schemas.microsoft.com/office/powerpoint/2010/main" val="3772187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A43847-6FCC-4EEA-8B78-E22E6EA1C4AA}"/>
              </a:ext>
            </a:extLst>
          </p:cNvPr>
          <p:cNvPicPr>
            <a:picLocks noChangeAspect="1"/>
          </p:cNvPicPr>
          <p:nvPr/>
        </p:nvPicPr>
        <p:blipFill rotWithShape="1">
          <a:blip r:embed="rId2"/>
          <a:srcRect t="7006" r="4121" b="5925"/>
          <a:stretch/>
        </p:blipFill>
        <p:spPr>
          <a:xfrm>
            <a:off x="0" y="481914"/>
            <a:ext cx="11689492" cy="5968313"/>
          </a:xfrm>
          <a:prstGeom prst="rect">
            <a:avLst/>
          </a:prstGeom>
        </p:spPr>
      </p:pic>
    </p:spTree>
    <p:extLst>
      <p:ext uri="{BB962C8B-B14F-4D97-AF65-F5344CB8AC3E}">
        <p14:creationId xmlns:p14="http://schemas.microsoft.com/office/powerpoint/2010/main" val="762432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F0B66B-43C3-4832-9C0E-718D3F386601}"/>
              </a:ext>
            </a:extLst>
          </p:cNvPr>
          <p:cNvSpPr>
            <a:spLocks noGrp="1"/>
          </p:cNvSpPr>
          <p:nvPr>
            <p:ph idx="1"/>
          </p:nvPr>
        </p:nvSpPr>
        <p:spPr>
          <a:xfrm>
            <a:off x="321276" y="197708"/>
            <a:ext cx="11565924" cy="6462584"/>
          </a:xfrm>
        </p:spPr>
        <p:txBody>
          <a:bodyPr/>
          <a:lstStyle/>
          <a:p>
            <a:r>
              <a:rPr lang="en-IN" dirty="0"/>
              <a:t>Coercing Object to new datatype</a:t>
            </a:r>
          </a:p>
          <a:p>
            <a:pPr marL="0" indent="0">
              <a:buNone/>
            </a:pPr>
            <a:r>
              <a:rPr lang="en-IN" dirty="0"/>
              <a:t>Convert datatype of an object to another</a:t>
            </a:r>
          </a:p>
          <a:p>
            <a:pPr marL="0" indent="0">
              <a:buNone/>
            </a:pPr>
            <a:r>
              <a:rPr lang="en-IN" dirty="0"/>
              <a:t>Syntax – datatype(object)</a:t>
            </a:r>
          </a:p>
          <a:p>
            <a:pPr marL="0" indent="0">
              <a:buNone/>
            </a:pPr>
            <a:r>
              <a:rPr lang="en-IN" dirty="0"/>
              <a:t>Changes can be stored in same variable or different variable</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39421279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B7D6D18-9C95-4231-9837-5CBA471B14DE}"/>
              </a:ext>
            </a:extLst>
          </p:cNvPr>
          <p:cNvPicPr>
            <a:picLocks noGrp="1" noChangeAspect="1"/>
          </p:cNvPicPr>
          <p:nvPr>
            <p:ph idx="1"/>
          </p:nvPr>
        </p:nvPicPr>
        <p:blipFill rotWithShape="1">
          <a:blip r:embed="rId2"/>
          <a:srcRect t="6720" r="7527" b="5731"/>
          <a:stretch/>
        </p:blipFill>
        <p:spPr>
          <a:xfrm>
            <a:off x="432486" y="729049"/>
            <a:ext cx="10626811" cy="5474043"/>
          </a:xfrm>
          <a:prstGeom prst="rect">
            <a:avLst/>
          </a:prstGeom>
        </p:spPr>
      </p:pic>
    </p:spTree>
    <p:extLst>
      <p:ext uri="{BB962C8B-B14F-4D97-AF65-F5344CB8AC3E}">
        <p14:creationId xmlns:p14="http://schemas.microsoft.com/office/powerpoint/2010/main" val="261940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E10E32-3786-42A6-927B-FF1F6B4A9EF7}"/>
              </a:ext>
            </a:extLst>
          </p:cNvPr>
          <p:cNvSpPr>
            <a:spLocks noGrp="1"/>
          </p:cNvSpPr>
          <p:nvPr>
            <p:ph idx="1"/>
          </p:nvPr>
        </p:nvSpPr>
        <p:spPr>
          <a:xfrm>
            <a:off x="185351" y="271849"/>
            <a:ext cx="11763633" cy="914400"/>
          </a:xfrm>
        </p:spPr>
        <p:txBody>
          <a:bodyPr/>
          <a:lstStyle/>
          <a:p>
            <a:r>
              <a:rPr lang="en-IN" dirty="0"/>
              <a:t>However if the value enclosed within the quotes is a String then conversions will not be possible</a:t>
            </a:r>
          </a:p>
        </p:txBody>
      </p:sp>
      <p:pic>
        <p:nvPicPr>
          <p:cNvPr id="4" name="Picture 3">
            <a:extLst>
              <a:ext uri="{FF2B5EF4-FFF2-40B4-BE49-F238E27FC236}">
                <a16:creationId xmlns:a16="http://schemas.microsoft.com/office/drawing/2014/main" id="{53C4E3E3-D0D0-43F3-B0AD-22FF1A091B6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9844" b="87240" l="732" r="81113">
                        <a14:foregroundMark x1="4026" y1="42839" x2="81113" y2="42578"/>
                        <a14:foregroundMark x1="3734" y1="43099" x2="878" y2="43099"/>
                        <a14:foregroundMark x1="1318" y1="42839" x2="1098" y2="86328"/>
                        <a14:foregroundMark x1="80673" y1="42318" x2="80673" y2="80859"/>
                        <a14:foregroundMark x1="1611" y1="85286" x2="76647" y2="86198"/>
                        <a14:foregroundMark x1="80673" y1="80859" x2="76501" y2="87240"/>
                        <a14:foregroundMark x1="16398" y1="46875" x2="61420" y2="48698"/>
                        <a14:backgroundMark x1="80234" y1="82552" x2="80454" y2="81120"/>
                        <a14:backgroundMark x1="80600" y1="81120" x2="76940" y2="86458"/>
                        <a14:backgroundMark x1="79063" y1="84375" x2="80234" y2="86719"/>
                        <a14:backgroundMark x1="80673" y1="78906" x2="75476" y2="86458"/>
                        <a14:backgroundMark x1="78331" y1="84896" x2="80234" y2="85286"/>
                        <a14:backgroundMark x1="79283" y1="83073" x2="80161" y2="84896"/>
                      </a14:backgroundRemoval>
                    </a14:imgEffect>
                  </a14:imgLayer>
                </a14:imgProps>
              </a:ext>
            </a:extLst>
          </a:blip>
          <a:srcRect t="39633" r="18919" b="13857"/>
          <a:stretch/>
        </p:blipFill>
        <p:spPr>
          <a:xfrm>
            <a:off x="0" y="1433384"/>
            <a:ext cx="9885405" cy="3188043"/>
          </a:xfrm>
          <a:prstGeom prst="rect">
            <a:avLst/>
          </a:prstGeom>
        </p:spPr>
      </p:pic>
    </p:spTree>
    <p:extLst>
      <p:ext uri="{BB962C8B-B14F-4D97-AF65-F5344CB8AC3E}">
        <p14:creationId xmlns:p14="http://schemas.microsoft.com/office/powerpoint/2010/main" val="1715571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91FB3-8D17-4579-829E-8280F5887CAC}"/>
              </a:ext>
            </a:extLst>
          </p:cNvPr>
          <p:cNvSpPr>
            <a:spLocks noGrp="1"/>
          </p:cNvSpPr>
          <p:nvPr>
            <p:ph idx="1"/>
          </p:nvPr>
        </p:nvSpPr>
        <p:spPr>
          <a:xfrm>
            <a:off x="838200" y="197708"/>
            <a:ext cx="10515600" cy="6549081"/>
          </a:xfrm>
        </p:spPr>
        <p:txBody>
          <a:bodyPr/>
          <a:lstStyle/>
          <a:p>
            <a:r>
              <a:rPr lang="en-IN" dirty="0"/>
              <a:t>You might face a situation in which you need to exit a loop completely when an external condition is triggered or there may also be a situation when you want to skip a part of the loop and start next execution.</a:t>
            </a:r>
          </a:p>
          <a:p>
            <a:r>
              <a:rPr lang="en-IN" dirty="0"/>
              <a:t>Python provides </a:t>
            </a:r>
            <a:r>
              <a:rPr lang="en-IN" b="1" dirty="0"/>
              <a:t>break</a:t>
            </a:r>
            <a:r>
              <a:rPr lang="en-IN" dirty="0"/>
              <a:t> and </a:t>
            </a:r>
            <a:r>
              <a:rPr lang="en-IN" b="1" dirty="0"/>
              <a:t>continue</a:t>
            </a:r>
            <a:r>
              <a:rPr lang="en-IN" dirty="0"/>
              <a:t> statements to handle such situations and to have good control on your loop.</a:t>
            </a:r>
          </a:p>
          <a:p>
            <a:r>
              <a:rPr lang="en-IN" u="sng" dirty="0"/>
              <a:t>The </a:t>
            </a:r>
            <a:r>
              <a:rPr lang="en-IN" i="1" u="sng" dirty="0"/>
              <a:t>break</a:t>
            </a:r>
            <a:r>
              <a:rPr lang="en-IN" u="sng" dirty="0"/>
              <a:t> Statement:</a:t>
            </a:r>
          </a:p>
          <a:p>
            <a:r>
              <a:rPr lang="en-IN" dirty="0"/>
              <a:t>The </a:t>
            </a:r>
            <a:r>
              <a:rPr lang="en-IN" b="1" dirty="0"/>
              <a:t>break</a:t>
            </a:r>
            <a:r>
              <a:rPr lang="en-IN" dirty="0"/>
              <a:t> statement in Python terminates the current loop and resumes execution at the next statement, just like the traditional break found in C.</a:t>
            </a:r>
          </a:p>
          <a:p>
            <a:r>
              <a:rPr lang="en-IN" dirty="0"/>
              <a:t>The most common use for break is when some external condition is triggered requiring a hasty exit from a loop. The </a:t>
            </a:r>
            <a:r>
              <a:rPr lang="en-IN" b="1" dirty="0"/>
              <a:t>break</a:t>
            </a:r>
            <a:r>
              <a:rPr lang="en-IN" dirty="0"/>
              <a:t> statement can be used in both </a:t>
            </a:r>
            <a:r>
              <a:rPr lang="en-IN" i="1" dirty="0"/>
              <a:t>while</a:t>
            </a:r>
            <a:r>
              <a:rPr lang="en-IN" dirty="0"/>
              <a:t> and </a:t>
            </a:r>
            <a:r>
              <a:rPr lang="en-IN" i="1" dirty="0"/>
              <a:t>for</a:t>
            </a:r>
            <a:r>
              <a:rPr lang="en-IN" dirty="0"/>
              <a:t> loops.</a:t>
            </a:r>
          </a:p>
          <a:p>
            <a:endParaRPr lang="en-IN" dirty="0"/>
          </a:p>
        </p:txBody>
      </p:sp>
    </p:spTree>
    <p:extLst>
      <p:ext uri="{BB962C8B-B14F-4D97-AF65-F5344CB8AC3E}">
        <p14:creationId xmlns:p14="http://schemas.microsoft.com/office/powerpoint/2010/main" val="31951291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600E34-009C-4CEC-B1AD-E3A012DDE033}"/>
              </a:ext>
            </a:extLst>
          </p:cNvPr>
          <p:cNvSpPr>
            <a:spLocks noGrp="1"/>
          </p:cNvSpPr>
          <p:nvPr>
            <p:ph idx="1"/>
          </p:nvPr>
        </p:nvSpPr>
        <p:spPr>
          <a:xfrm>
            <a:off x="838200" y="296562"/>
            <a:ext cx="10515600" cy="5880401"/>
          </a:xfrm>
        </p:spPr>
        <p:txBody>
          <a:bodyPr>
            <a:normAutofit lnSpcReduction="10000"/>
          </a:bodyPr>
          <a:lstStyle/>
          <a:p>
            <a:pPr marL="0" indent="0">
              <a:buNone/>
            </a:pPr>
            <a:r>
              <a:rPr lang="en-IN" dirty="0"/>
              <a:t>for letter in 'Python':     # First Example</a:t>
            </a:r>
          </a:p>
          <a:p>
            <a:pPr marL="0" indent="0">
              <a:buNone/>
            </a:pPr>
            <a:r>
              <a:rPr lang="en-IN" dirty="0"/>
              <a:t>   if letter == 'h':</a:t>
            </a:r>
          </a:p>
          <a:p>
            <a:pPr marL="0" indent="0">
              <a:buNone/>
            </a:pPr>
            <a:r>
              <a:rPr lang="en-IN" dirty="0"/>
              <a:t>      break</a:t>
            </a:r>
          </a:p>
          <a:p>
            <a:pPr marL="0" indent="0">
              <a:buNone/>
            </a:pPr>
            <a:r>
              <a:rPr lang="en-IN" dirty="0"/>
              <a:t>   print('Current Letter :', letter)</a:t>
            </a:r>
          </a:p>
          <a:p>
            <a:pPr marL="0" indent="0">
              <a:buNone/>
            </a:pPr>
            <a:r>
              <a:rPr lang="en-IN" dirty="0"/>
              <a:t>  </a:t>
            </a:r>
          </a:p>
          <a:p>
            <a:pPr marL="0" indent="0">
              <a:buNone/>
            </a:pPr>
            <a:r>
              <a:rPr lang="en-IN" dirty="0"/>
              <a:t>var = 10                    # Second Example</a:t>
            </a:r>
          </a:p>
          <a:p>
            <a:pPr marL="0" indent="0">
              <a:buNone/>
            </a:pPr>
            <a:r>
              <a:rPr lang="en-IN" dirty="0"/>
              <a:t>while var &gt; 0:              </a:t>
            </a:r>
          </a:p>
          <a:p>
            <a:pPr marL="0" indent="0">
              <a:buNone/>
            </a:pPr>
            <a:r>
              <a:rPr lang="en-IN" dirty="0"/>
              <a:t>   print('Current variable value :', var)</a:t>
            </a:r>
          </a:p>
          <a:p>
            <a:pPr marL="0" indent="0">
              <a:buNone/>
            </a:pPr>
            <a:r>
              <a:rPr lang="en-IN" dirty="0"/>
              <a:t>   var = var -1</a:t>
            </a:r>
          </a:p>
          <a:p>
            <a:pPr marL="0" indent="0">
              <a:buNone/>
            </a:pPr>
            <a:r>
              <a:rPr lang="en-IN" dirty="0"/>
              <a:t>   if var == 5:</a:t>
            </a:r>
          </a:p>
          <a:p>
            <a:pPr marL="0" indent="0">
              <a:buNone/>
            </a:pPr>
            <a:r>
              <a:rPr lang="en-IN" dirty="0"/>
              <a:t>      break</a:t>
            </a:r>
          </a:p>
          <a:p>
            <a:pPr marL="0" indent="0">
              <a:buNone/>
            </a:pPr>
            <a:r>
              <a:rPr lang="en-IN" dirty="0"/>
              <a:t>Print("Good bye!“)</a:t>
            </a:r>
          </a:p>
        </p:txBody>
      </p:sp>
    </p:spTree>
    <p:extLst>
      <p:ext uri="{BB962C8B-B14F-4D97-AF65-F5344CB8AC3E}">
        <p14:creationId xmlns:p14="http://schemas.microsoft.com/office/powerpoint/2010/main" val="14850147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16E0D4-4A4E-4DAB-B512-846E1D4DDE45}"/>
              </a:ext>
            </a:extLst>
          </p:cNvPr>
          <p:cNvSpPr>
            <a:spLocks noGrp="1"/>
          </p:cNvSpPr>
          <p:nvPr>
            <p:ph idx="1"/>
          </p:nvPr>
        </p:nvSpPr>
        <p:spPr>
          <a:xfrm>
            <a:off x="838200" y="271848"/>
            <a:ext cx="10515600" cy="6363729"/>
          </a:xfrm>
        </p:spPr>
        <p:txBody>
          <a:bodyPr/>
          <a:lstStyle/>
          <a:p>
            <a:r>
              <a:rPr lang="en-IN" dirty="0"/>
              <a:t>This will produce the following result:</a:t>
            </a:r>
          </a:p>
          <a:p>
            <a:r>
              <a:rPr lang="en-IN" dirty="0"/>
              <a:t>Current Letter : P</a:t>
            </a:r>
          </a:p>
          <a:p>
            <a:r>
              <a:rPr lang="en-IN" dirty="0"/>
              <a:t>Current Letter : y</a:t>
            </a:r>
          </a:p>
          <a:p>
            <a:r>
              <a:rPr lang="en-IN" dirty="0"/>
              <a:t>Current Letter : t</a:t>
            </a:r>
          </a:p>
          <a:p>
            <a:r>
              <a:rPr lang="en-IN" dirty="0"/>
              <a:t>Current variable value : 10</a:t>
            </a:r>
          </a:p>
          <a:p>
            <a:r>
              <a:rPr lang="en-IN" dirty="0"/>
              <a:t>Current variable value : 9</a:t>
            </a:r>
          </a:p>
          <a:p>
            <a:r>
              <a:rPr lang="en-IN" dirty="0"/>
              <a:t>Current variable value : 8</a:t>
            </a:r>
          </a:p>
          <a:p>
            <a:r>
              <a:rPr lang="en-IN" dirty="0"/>
              <a:t>Current variable value : 7</a:t>
            </a:r>
          </a:p>
          <a:p>
            <a:r>
              <a:rPr lang="en-IN" dirty="0"/>
              <a:t>Current variable value : 6</a:t>
            </a:r>
          </a:p>
          <a:p>
            <a:r>
              <a:rPr lang="en-IN" dirty="0"/>
              <a:t>Good bye!</a:t>
            </a:r>
          </a:p>
        </p:txBody>
      </p:sp>
    </p:spTree>
    <p:extLst>
      <p:ext uri="{BB962C8B-B14F-4D97-AF65-F5344CB8AC3E}">
        <p14:creationId xmlns:p14="http://schemas.microsoft.com/office/powerpoint/2010/main" val="3315384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C4A14-8159-4C06-AA49-F043E0AA9CBF}"/>
              </a:ext>
            </a:extLst>
          </p:cNvPr>
          <p:cNvSpPr>
            <a:spLocks noGrp="1"/>
          </p:cNvSpPr>
          <p:nvPr>
            <p:ph idx="1"/>
          </p:nvPr>
        </p:nvSpPr>
        <p:spPr>
          <a:xfrm>
            <a:off x="838200" y="300625"/>
            <a:ext cx="10515600" cy="5876338"/>
          </a:xfrm>
        </p:spPr>
        <p:txBody>
          <a:bodyPr/>
          <a:lstStyle/>
          <a:p>
            <a:r>
              <a:rPr lang="en-IN" b="0" i="0" dirty="0">
                <a:solidFill>
                  <a:srgbClr val="444444"/>
                </a:solidFill>
                <a:effectLst/>
                <a:latin typeface="SourceSansProRegular"/>
              </a:rPr>
              <a:t>For these reasons, Python is much better suited as a "glue" language, while Java is better characterized as a low-level implementation language. In fact, the two together make an excellent combination. Components can be developed in Java and combined to form applications in Python; Python can also be used to prototype components until their design can be "hardened" in a Java implementation. To support this type of development, a Python implementation written in Java is under development, which allows calling Python code from Java and vice versa. In this implementation, Python source code is translated to Java bytecode (with help from a run-time library to support Python's dynamic semantics).</a:t>
            </a:r>
            <a:endParaRPr lang="en-IN" dirty="0"/>
          </a:p>
        </p:txBody>
      </p:sp>
    </p:spTree>
    <p:extLst>
      <p:ext uri="{BB962C8B-B14F-4D97-AF65-F5344CB8AC3E}">
        <p14:creationId xmlns:p14="http://schemas.microsoft.com/office/powerpoint/2010/main" val="988617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B40328-EA5D-43AE-B20D-1A9A487309FB}"/>
              </a:ext>
            </a:extLst>
          </p:cNvPr>
          <p:cNvSpPr>
            <a:spLocks noGrp="1"/>
          </p:cNvSpPr>
          <p:nvPr>
            <p:ph idx="1"/>
          </p:nvPr>
        </p:nvSpPr>
        <p:spPr>
          <a:xfrm>
            <a:off x="617839" y="123568"/>
            <a:ext cx="11219934" cy="6499654"/>
          </a:xfrm>
        </p:spPr>
        <p:txBody>
          <a:bodyPr>
            <a:normAutofit fontScale="77500" lnSpcReduction="20000"/>
          </a:bodyPr>
          <a:lstStyle/>
          <a:p>
            <a:r>
              <a:rPr lang="en-IN" dirty="0"/>
              <a:t>The </a:t>
            </a:r>
            <a:r>
              <a:rPr lang="en-IN" i="1" dirty="0"/>
              <a:t>continue</a:t>
            </a:r>
            <a:r>
              <a:rPr lang="en-IN" dirty="0"/>
              <a:t> Statement:</a:t>
            </a:r>
          </a:p>
          <a:p>
            <a:pPr>
              <a:lnSpc>
                <a:spcPct val="120000"/>
              </a:lnSpc>
            </a:pPr>
            <a:r>
              <a:rPr lang="en-IN" dirty="0"/>
              <a:t>The </a:t>
            </a:r>
            <a:r>
              <a:rPr lang="en-IN" b="1" dirty="0"/>
              <a:t>continue</a:t>
            </a:r>
            <a:r>
              <a:rPr lang="en-IN" dirty="0"/>
              <a:t> statement in Python returns the control to the beginning of the while loop. The </a:t>
            </a:r>
            <a:r>
              <a:rPr lang="en-IN" b="1" dirty="0"/>
              <a:t>continue</a:t>
            </a:r>
            <a:r>
              <a:rPr lang="en-IN" dirty="0"/>
              <a:t> statement rejects all the remaining statements in the current iteration of the loop and moves the control back to the top of the loop.</a:t>
            </a:r>
          </a:p>
          <a:p>
            <a:pPr>
              <a:lnSpc>
                <a:spcPct val="120000"/>
              </a:lnSpc>
            </a:pPr>
            <a:r>
              <a:rPr lang="en-IN" dirty="0"/>
              <a:t>The </a:t>
            </a:r>
            <a:r>
              <a:rPr lang="en-IN" b="1" dirty="0"/>
              <a:t>continue</a:t>
            </a:r>
            <a:r>
              <a:rPr lang="en-IN" dirty="0"/>
              <a:t> statement can be used in both </a:t>
            </a:r>
            <a:r>
              <a:rPr lang="en-IN" i="1" dirty="0"/>
              <a:t>while</a:t>
            </a:r>
            <a:r>
              <a:rPr lang="en-IN" dirty="0"/>
              <a:t> and </a:t>
            </a:r>
            <a:r>
              <a:rPr lang="en-IN" i="1" dirty="0"/>
              <a:t>for</a:t>
            </a:r>
            <a:r>
              <a:rPr lang="en-IN" dirty="0"/>
              <a:t> loops.</a:t>
            </a:r>
          </a:p>
          <a:p>
            <a:r>
              <a:rPr lang="en-IN" dirty="0"/>
              <a:t>for letter in 'Python':     # First Example</a:t>
            </a:r>
          </a:p>
          <a:p>
            <a:r>
              <a:rPr lang="en-IN" dirty="0"/>
              <a:t>   if letter == 'h':</a:t>
            </a:r>
          </a:p>
          <a:p>
            <a:r>
              <a:rPr lang="en-IN" dirty="0"/>
              <a:t>      continue</a:t>
            </a:r>
          </a:p>
          <a:p>
            <a:r>
              <a:rPr lang="en-IN" dirty="0"/>
              <a:t>   print 'Current Letter :', letter</a:t>
            </a:r>
          </a:p>
          <a:p>
            <a:endParaRPr lang="en-IN" dirty="0"/>
          </a:p>
          <a:p>
            <a:r>
              <a:rPr lang="en-IN" dirty="0"/>
              <a:t>var = 10                    # Second Example</a:t>
            </a:r>
          </a:p>
          <a:p>
            <a:r>
              <a:rPr lang="en-IN" dirty="0"/>
              <a:t>while var &gt; 0:              </a:t>
            </a:r>
          </a:p>
          <a:p>
            <a:r>
              <a:rPr lang="en-IN" dirty="0"/>
              <a:t>   var = var -1</a:t>
            </a:r>
          </a:p>
          <a:p>
            <a:r>
              <a:rPr lang="en-IN" dirty="0"/>
              <a:t>   if var == 5:</a:t>
            </a:r>
          </a:p>
          <a:p>
            <a:r>
              <a:rPr lang="en-IN" dirty="0"/>
              <a:t>      continue</a:t>
            </a:r>
          </a:p>
          <a:p>
            <a:r>
              <a:rPr lang="en-IN" dirty="0"/>
              <a:t>   print 'Current variable value :', var</a:t>
            </a:r>
          </a:p>
          <a:p>
            <a:r>
              <a:rPr lang="en-IN" dirty="0"/>
              <a:t>print "Good bye!"</a:t>
            </a:r>
          </a:p>
        </p:txBody>
      </p:sp>
    </p:spTree>
    <p:extLst>
      <p:ext uri="{BB962C8B-B14F-4D97-AF65-F5344CB8AC3E}">
        <p14:creationId xmlns:p14="http://schemas.microsoft.com/office/powerpoint/2010/main" val="3416439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6212A1-A48A-4C88-9CC3-C0B76AAF374C}"/>
              </a:ext>
            </a:extLst>
          </p:cNvPr>
          <p:cNvSpPr>
            <a:spLocks noGrp="1"/>
          </p:cNvSpPr>
          <p:nvPr>
            <p:ph idx="1"/>
          </p:nvPr>
        </p:nvSpPr>
        <p:spPr>
          <a:xfrm>
            <a:off x="345989" y="271849"/>
            <a:ext cx="11442357" cy="6339016"/>
          </a:xfrm>
        </p:spPr>
        <p:txBody>
          <a:bodyPr>
            <a:normAutofit fontScale="85000" lnSpcReduction="20000"/>
          </a:bodyPr>
          <a:lstStyle/>
          <a:p>
            <a:r>
              <a:rPr lang="en-IN" dirty="0"/>
              <a:t>This will produce following result:</a:t>
            </a:r>
          </a:p>
          <a:p>
            <a:r>
              <a:rPr lang="en-IN" dirty="0"/>
              <a:t>Current Letter : P</a:t>
            </a:r>
          </a:p>
          <a:p>
            <a:r>
              <a:rPr lang="en-IN" dirty="0"/>
              <a:t>Current Letter : y</a:t>
            </a:r>
          </a:p>
          <a:p>
            <a:r>
              <a:rPr lang="en-IN" dirty="0"/>
              <a:t>Current Letter : t</a:t>
            </a:r>
          </a:p>
          <a:p>
            <a:r>
              <a:rPr lang="en-IN" dirty="0"/>
              <a:t>Current Letter : o</a:t>
            </a:r>
          </a:p>
          <a:p>
            <a:r>
              <a:rPr lang="en-IN" dirty="0"/>
              <a:t>Current Letter : n</a:t>
            </a:r>
          </a:p>
          <a:p>
            <a:r>
              <a:rPr lang="en-IN" dirty="0"/>
              <a:t>Current variable value : 10</a:t>
            </a:r>
          </a:p>
          <a:p>
            <a:r>
              <a:rPr lang="en-IN" dirty="0"/>
              <a:t>Current variable value : 9</a:t>
            </a:r>
          </a:p>
          <a:p>
            <a:r>
              <a:rPr lang="en-IN" dirty="0"/>
              <a:t>Current variable value : 8</a:t>
            </a:r>
          </a:p>
          <a:p>
            <a:r>
              <a:rPr lang="en-IN" dirty="0"/>
              <a:t>Current variable value : 7</a:t>
            </a:r>
          </a:p>
          <a:p>
            <a:r>
              <a:rPr lang="en-IN" dirty="0"/>
              <a:t>Current variable value : 6</a:t>
            </a:r>
          </a:p>
          <a:p>
            <a:r>
              <a:rPr lang="en-IN" dirty="0"/>
              <a:t>Current variable value : 4</a:t>
            </a:r>
          </a:p>
          <a:p>
            <a:r>
              <a:rPr lang="en-IN" dirty="0"/>
              <a:t>Current variable value : 3</a:t>
            </a:r>
          </a:p>
          <a:p>
            <a:r>
              <a:rPr lang="en-IN" dirty="0"/>
              <a:t>Current variable value : 2</a:t>
            </a:r>
          </a:p>
          <a:p>
            <a:r>
              <a:rPr lang="en-IN" dirty="0"/>
              <a:t>Current variable value : 1</a:t>
            </a:r>
          </a:p>
          <a:p>
            <a:r>
              <a:rPr lang="en-IN" dirty="0"/>
              <a:t>Good bye!</a:t>
            </a:r>
          </a:p>
        </p:txBody>
      </p:sp>
    </p:spTree>
    <p:extLst>
      <p:ext uri="{BB962C8B-B14F-4D97-AF65-F5344CB8AC3E}">
        <p14:creationId xmlns:p14="http://schemas.microsoft.com/office/powerpoint/2010/main" val="29719273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693F96-DFE5-4A92-BC60-3A498F191F35}"/>
              </a:ext>
            </a:extLst>
          </p:cNvPr>
          <p:cNvSpPr>
            <a:spLocks noGrp="1"/>
          </p:cNvSpPr>
          <p:nvPr>
            <p:ph idx="1"/>
          </p:nvPr>
        </p:nvSpPr>
        <p:spPr>
          <a:xfrm>
            <a:off x="838200" y="148281"/>
            <a:ext cx="10515600" cy="6499654"/>
          </a:xfrm>
        </p:spPr>
        <p:txBody>
          <a:bodyPr>
            <a:normAutofit/>
          </a:bodyPr>
          <a:lstStyle/>
          <a:p>
            <a:r>
              <a:rPr lang="en-IN" dirty="0"/>
              <a:t>The </a:t>
            </a:r>
            <a:r>
              <a:rPr lang="en-IN" i="1" dirty="0"/>
              <a:t>else</a:t>
            </a:r>
            <a:r>
              <a:rPr lang="en-IN" dirty="0"/>
              <a:t> Statement Used with Loops</a:t>
            </a:r>
          </a:p>
          <a:p>
            <a:r>
              <a:rPr lang="en-IN" dirty="0"/>
              <a:t>Python supports to have an </a:t>
            </a:r>
            <a:r>
              <a:rPr lang="en-IN" b="1" dirty="0"/>
              <a:t>else</a:t>
            </a:r>
            <a:r>
              <a:rPr lang="en-IN" dirty="0"/>
              <a:t> statement associated with a loop statements.</a:t>
            </a:r>
          </a:p>
          <a:p>
            <a:r>
              <a:rPr lang="en-IN" dirty="0"/>
              <a:t>If the </a:t>
            </a:r>
            <a:r>
              <a:rPr lang="en-IN" b="1" dirty="0"/>
              <a:t>else</a:t>
            </a:r>
            <a:r>
              <a:rPr lang="en-IN" dirty="0"/>
              <a:t> statement is used with a </a:t>
            </a:r>
            <a:r>
              <a:rPr lang="en-IN" b="1" dirty="0"/>
              <a:t>for</a:t>
            </a:r>
            <a:r>
              <a:rPr lang="en-IN" dirty="0"/>
              <a:t> loop, the </a:t>
            </a:r>
            <a:r>
              <a:rPr lang="en-IN" b="1" dirty="0"/>
              <a:t>else</a:t>
            </a:r>
            <a:r>
              <a:rPr lang="en-IN" dirty="0"/>
              <a:t> statement is executed when the loop has exhausted iterating the list.</a:t>
            </a:r>
          </a:p>
          <a:p>
            <a:r>
              <a:rPr lang="en-IN" dirty="0"/>
              <a:t>If the </a:t>
            </a:r>
            <a:r>
              <a:rPr lang="en-IN" b="1" dirty="0"/>
              <a:t>else</a:t>
            </a:r>
            <a:r>
              <a:rPr lang="en-IN" dirty="0"/>
              <a:t> statement is used with a </a:t>
            </a:r>
            <a:r>
              <a:rPr lang="en-IN" b="1" dirty="0"/>
              <a:t>while</a:t>
            </a:r>
            <a:r>
              <a:rPr lang="en-IN" dirty="0"/>
              <a:t> loop, the </a:t>
            </a:r>
            <a:r>
              <a:rPr lang="en-IN" b="1" dirty="0"/>
              <a:t>else</a:t>
            </a:r>
            <a:r>
              <a:rPr lang="en-IN" dirty="0"/>
              <a:t> statement is executed when the condition becomes false.</a:t>
            </a:r>
          </a:p>
          <a:p>
            <a:r>
              <a:rPr lang="en-IN" dirty="0"/>
              <a:t>Example:</a:t>
            </a:r>
          </a:p>
          <a:p>
            <a:r>
              <a:rPr lang="en-IN" dirty="0"/>
              <a:t>The following example illustrates the combination of an else statement with a for statement that searches for prime numbers from 10 through 20.</a:t>
            </a:r>
          </a:p>
          <a:p>
            <a:endParaRPr lang="en-IN" dirty="0"/>
          </a:p>
        </p:txBody>
      </p:sp>
    </p:spTree>
    <p:extLst>
      <p:ext uri="{BB962C8B-B14F-4D97-AF65-F5344CB8AC3E}">
        <p14:creationId xmlns:p14="http://schemas.microsoft.com/office/powerpoint/2010/main" val="35671400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2400A6-A982-43EB-94D0-611FC376C7BF}"/>
              </a:ext>
            </a:extLst>
          </p:cNvPr>
          <p:cNvSpPr>
            <a:spLocks noGrp="1"/>
          </p:cNvSpPr>
          <p:nvPr>
            <p:ph idx="1"/>
          </p:nvPr>
        </p:nvSpPr>
        <p:spPr>
          <a:xfrm>
            <a:off x="838200" y="234778"/>
            <a:ext cx="10515600" cy="6363730"/>
          </a:xfrm>
        </p:spPr>
        <p:txBody>
          <a:bodyPr/>
          <a:lstStyle/>
          <a:p>
            <a:pPr marL="0" indent="0">
              <a:buNone/>
            </a:pPr>
            <a:r>
              <a:rPr lang="en-IN" dirty="0"/>
              <a:t>for </a:t>
            </a:r>
            <a:r>
              <a:rPr lang="en-IN" dirty="0" err="1"/>
              <a:t>num</a:t>
            </a:r>
            <a:r>
              <a:rPr lang="en-IN" dirty="0"/>
              <a:t> in range(10,20):  #to iterate between 10 to 20</a:t>
            </a:r>
          </a:p>
          <a:p>
            <a:pPr marL="0" indent="0">
              <a:buNone/>
            </a:pPr>
            <a:r>
              <a:rPr lang="en-IN" dirty="0"/>
              <a:t>   for </a:t>
            </a:r>
            <a:r>
              <a:rPr lang="en-IN" dirty="0" err="1"/>
              <a:t>i</a:t>
            </a:r>
            <a:r>
              <a:rPr lang="en-IN" dirty="0"/>
              <a:t> in range(2,num): #to iterate on the factors of the number</a:t>
            </a:r>
          </a:p>
          <a:p>
            <a:pPr marL="0" indent="0">
              <a:buNone/>
            </a:pPr>
            <a:r>
              <a:rPr lang="en-IN" dirty="0"/>
              <a:t>      if </a:t>
            </a:r>
            <a:r>
              <a:rPr lang="en-IN" dirty="0" err="1"/>
              <a:t>num%i</a:t>
            </a:r>
            <a:r>
              <a:rPr lang="en-IN" dirty="0"/>
              <a:t> == 0:      #to determine the first factor</a:t>
            </a:r>
          </a:p>
          <a:p>
            <a:pPr marL="0" indent="0">
              <a:buNone/>
            </a:pPr>
            <a:r>
              <a:rPr lang="en-IN" dirty="0"/>
              <a:t>         j=</a:t>
            </a:r>
            <a:r>
              <a:rPr lang="en-IN" dirty="0" err="1"/>
              <a:t>num</a:t>
            </a:r>
            <a:r>
              <a:rPr lang="en-IN" dirty="0"/>
              <a:t>/</a:t>
            </a:r>
            <a:r>
              <a:rPr lang="en-IN" dirty="0" err="1"/>
              <a:t>i</a:t>
            </a:r>
            <a:r>
              <a:rPr lang="en-IN" dirty="0"/>
              <a:t> #to calculate the second factor</a:t>
            </a:r>
          </a:p>
          <a:p>
            <a:pPr marL="0" indent="0">
              <a:buNone/>
            </a:pPr>
            <a:r>
              <a:rPr lang="en-IN" dirty="0"/>
              <a:t>         print '%d equals %d * %d' % (</a:t>
            </a:r>
            <a:r>
              <a:rPr lang="en-IN" dirty="0" err="1"/>
              <a:t>num,i,j</a:t>
            </a:r>
            <a:r>
              <a:rPr lang="en-IN" dirty="0"/>
              <a:t>)</a:t>
            </a:r>
          </a:p>
          <a:p>
            <a:pPr marL="0" indent="0">
              <a:buNone/>
            </a:pPr>
            <a:r>
              <a:rPr lang="en-IN" dirty="0"/>
              <a:t>         break #to move to the next number, the #first FOR</a:t>
            </a:r>
          </a:p>
          <a:p>
            <a:pPr marL="0" indent="0">
              <a:buNone/>
            </a:pPr>
            <a:r>
              <a:rPr lang="en-IN" dirty="0"/>
              <a:t>   else:        # else part of the loop</a:t>
            </a:r>
          </a:p>
          <a:p>
            <a:pPr marL="0" indent="0">
              <a:buNone/>
            </a:pPr>
            <a:r>
              <a:rPr lang="en-IN" dirty="0"/>
              <a:t>      print </a:t>
            </a:r>
            <a:r>
              <a:rPr lang="en-IN" dirty="0" err="1"/>
              <a:t>num</a:t>
            </a:r>
            <a:r>
              <a:rPr lang="en-IN" dirty="0"/>
              <a:t>, 'is a prime number'</a:t>
            </a:r>
          </a:p>
        </p:txBody>
      </p:sp>
    </p:spTree>
    <p:extLst>
      <p:ext uri="{BB962C8B-B14F-4D97-AF65-F5344CB8AC3E}">
        <p14:creationId xmlns:p14="http://schemas.microsoft.com/office/powerpoint/2010/main" val="33080879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17D63-2944-4DE7-B653-41D87774758C}"/>
              </a:ext>
            </a:extLst>
          </p:cNvPr>
          <p:cNvSpPr>
            <a:spLocks noGrp="1"/>
          </p:cNvSpPr>
          <p:nvPr>
            <p:ph idx="1"/>
          </p:nvPr>
        </p:nvSpPr>
        <p:spPr>
          <a:xfrm>
            <a:off x="838200" y="172994"/>
            <a:ext cx="10515600" cy="6326659"/>
          </a:xfrm>
        </p:spPr>
        <p:txBody>
          <a:bodyPr/>
          <a:lstStyle/>
          <a:p>
            <a:r>
              <a:rPr lang="en-IN" dirty="0"/>
              <a:t>This will produce following result:</a:t>
            </a:r>
          </a:p>
          <a:p>
            <a:pPr marL="0" indent="0">
              <a:buNone/>
            </a:pPr>
            <a:r>
              <a:rPr lang="en-IN" dirty="0"/>
              <a:t>10 equals 2 * 5</a:t>
            </a:r>
          </a:p>
          <a:p>
            <a:pPr marL="0" indent="0">
              <a:buNone/>
            </a:pPr>
            <a:r>
              <a:rPr lang="en-IN" dirty="0"/>
              <a:t>11 is a prime number</a:t>
            </a:r>
          </a:p>
          <a:p>
            <a:pPr marL="0" indent="0">
              <a:buNone/>
            </a:pPr>
            <a:r>
              <a:rPr lang="en-IN" dirty="0"/>
              <a:t>12 equals 2 * 6</a:t>
            </a:r>
          </a:p>
          <a:p>
            <a:pPr marL="0" indent="0">
              <a:buNone/>
            </a:pPr>
            <a:r>
              <a:rPr lang="en-IN" dirty="0"/>
              <a:t>13 is a prime number</a:t>
            </a:r>
          </a:p>
          <a:p>
            <a:pPr marL="0" indent="0">
              <a:buNone/>
            </a:pPr>
            <a:r>
              <a:rPr lang="en-IN" dirty="0"/>
              <a:t>14 equals 2 * 7</a:t>
            </a:r>
          </a:p>
          <a:p>
            <a:pPr marL="0" indent="0">
              <a:buNone/>
            </a:pPr>
            <a:r>
              <a:rPr lang="en-IN" dirty="0"/>
              <a:t>15 equals 3 * 5</a:t>
            </a:r>
          </a:p>
          <a:p>
            <a:pPr marL="0" indent="0">
              <a:buNone/>
            </a:pPr>
            <a:r>
              <a:rPr lang="en-IN" dirty="0"/>
              <a:t>16 equals 2 * 8</a:t>
            </a:r>
          </a:p>
          <a:p>
            <a:pPr marL="0" indent="0">
              <a:buNone/>
            </a:pPr>
            <a:r>
              <a:rPr lang="en-IN" dirty="0"/>
              <a:t>17 is a prime number</a:t>
            </a:r>
          </a:p>
          <a:p>
            <a:pPr marL="0" indent="0">
              <a:buNone/>
            </a:pPr>
            <a:r>
              <a:rPr lang="en-IN" dirty="0"/>
              <a:t>18 equals 2 * 9</a:t>
            </a:r>
          </a:p>
          <a:p>
            <a:pPr marL="0" indent="0">
              <a:buNone/>
            </a:pPr>
            <a:r>
              <a:rPr lang="en-IN" dirty="0"/>
              <a:t>19 is a prime number</a:t>
            </a:r>
          </a:p>
        </p:txBody>
      </p:sp>
    </p:spTree>
    <p:extLst>
      <p:ext uri="{BB962C8B-B14F-4D97-AF65-F5344CB8AC3E}">
        <p14:creationId xmlns:p14="http://schemas.microsoft.com/office/powerpoint/2010/main" val="6095489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AFD8C3-D697-47B0-B6AF-14F0B8800631}"/>
              </a:ext>
            </a:extLst>
          </p:cNvPr>
          <p:cNvSpPr>
            <a:spLocks noGrp="1"/>
          </p:cNvSpPr>
          <p:nvPr>
            <p:ph idx="1"/>
          </p:nvPr>
        </p:nvSpPr>
        <p:spPr>
          <a:xfrm>
            <a:off x="838200" y="234778"/>
            <a:ext cx="10515600" cy="6339017"/>
          </a:xfrm>
        </p:spPr>
        <p:txBody>
          <a:bodyPr>
            <a:normAutofit lnSpcReduction="10000"/>
          </a:bodyPr>
          <a:lstStyle/>
          <a:p>
            <a:r>
              <a:rPr lang="en-IN" dirty="0"/>
              <a:t>The </a:t>
            </a:r>
            <a:r>
              <a:rPr lang="en-IN" i="1" dirty="0"/>
              <a:t>pass</a:t>
            </a:r>
            <a:r>
              <a:rPr lang="en-IN" dirty="0"/>
              <a:t> Statement:</a:t>
            </a:r>
          </a:p>
          <a:p>
            <a:r>
              <a:rPr lang="en-IN" dirty="0"/>
              <a:t>The </a:t>
            </a:r>
            <a:r>
              <a:rPr lang="en-IN" b="1" dirty="0"/>
              <a:t>pass</a:t>
            </a:r>
            <a:r>
              <a:rPr lang="en-IN" dirty="0"/>
              <a:t> statement in Python is used when a statement is required syntactically but you do not want any command or code to execute.</a:t>
            </a:r>
          </a:p>
          <a:p>
            <a:r>
              <a:rPr lang="en-IN" dirty="0"/>
              <a:t>The </a:t>
            </a:r>
            <a:r>
              <a:rPr lang="en-IN" b="1" dirty="0"/>
              <a:t>pass</a:t>
            </a:r>
            <a:r>
              <a:rPr lang="en-IN" dirty="0"/>
              <a:t> statement is a </a:t>
            </a:r>
            <a:r>
              <a:rPr lang="en-IN" i="1" dirty="0"/>
              <a:t>null</a:t>
            </a:r>
            <a:r>
              <a:rPr lang="en-IN" dirty="0"/>
              <a:t> operation or simply No Operation(NOP) statement; nothing happens when it executes. The </a:t>
            </a:r>
            <a:r>
              <a:rPr lang="en-IN" b="1" dirty="0"/>
              <a:t>pass</a:t>
            </a:r>
            <a:r>
              <a:rPr lang="en-IN" dirty="0"/>
              <a:t> is also useful in places where your code will eventually go, but has not been written yet (e.g., in stubs for example):</a:t>
            </a:r>
          </a:p>
          <a:p>
            <a:r>
              <a:rPr lang="en-IN" dirty="0"/>
              <a:t>for letter in 'Python': </a:t>
            </a:r>
          </a:p>
          <a:p>
            <a:r>
              <a:rPr lang="en-IN" dirty="0"/>
              <a:t>   if letter == 'h':</a:t>
            </a:r>
          </a:p>
          <a:p>
            <a:r>
              <a:rPr lang="en-IN" dirty="0"/>
              <a:t>      pass</a:t>
            </a:r>
          </a:p>
          <a:p>
            <a:r>
              <a:rPr lang="en-IN" dirty="0"/>
              <a:t>      print 'This is pass block'</a:t>
            </a:r>
          </a:p>
          <a:p>
            <a:r>
              <a:rPr lang="en-IN" dirty="0"/>
              <a:t>   print 'Current Letter :', letter</a:t>
            </a:r>
          </a:p>
          <a:p>
            <a:endParaRPr lang="en-IN" dirty="0"/>
          </a:p>
          <a:p>
            <a:r>
              <a:rPr lang="en-IN" dirty="0"/>
              <a:t>print "Good bye!"</a:t>
            </a:r>
          </a:p>
        </p:txBody>
      </p:sp>
    </p:spTree>
    <p:extLst>
      <p:ext uri="{BB962C8B-B14F-4D97-AF65-F5344CB8AC3E}">
        <p14:creationId xmlns:p14="http://schemas.microsoft.com/office/powerpoint/2010/main" val="3761194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82B91E-0B6F-48D5-AB75-3C62662B727A}"/>
              </a:ext>
            </a:extLst>
          </p:cNvPr>
          <p:cNvSpPr>
            <a:spLocks noGrp="1"/>
          </p:cNvSpPr>
          <p:nvPr>
            <p:ph idx="1"/>
          </p:nvPr>
        </p:nvSpPr>
        <p:spPr>
          <a:xfrm>
            <a:off x="838200" y="308919"/>
            <a:ext cx="10515600" cy="5868044"/>
          </a:xfrm>
        </p:spPr>
        <p:txBody>
          <a:bodyPr/>
          <a:lstStyle/>
          <a:p>
            <a:r>
              <a:rPr lang="en-IN" dirty="0"/>
              <a:t>This will produce following result:</a:t>
            </a:r>
          </a:p>
          <a:p>
            <a:pPr marL="0" indent="0">
              <a:buNone/>
            </a:pPr>
            <a:r>
              <a:rPr lang="en-IN" dirty="0"/>
              <a:t>Current Letter : P</a:t>
            </a:r>
          </a:p>
          <a:p>
            <a:pPr marL="0" indent="0">
              <a:buNone/>
            </a:pPr>
            <a:r>
              <a:rPr lang="en-IN" dirty="0"/>
              <a:t>Current Letter : y</a:t>
            </a:r>
          </a:p>
          <a:p>
            <a:pPr marL="0" indent="0">
              <a:buNone/>
            </a:pPr>
            <a:r>
              <a:rPr lang="en-IN" dirty="0"/>
              <a:t>Current Letter : t</a:t>
            </a:r>
          </a:p>
          <a:p>
            <a:pPr marL="0" indent="0">
              <a:buNone/>
            </a:pPr>
            <a:r>
              <a:rPr lang="en-IN" dirty="0"/>
              <a:t>This is pass block</a:t>
            </a:r>
          </a:p>
          <a:p>
            <a:pPr marL="0" indent="0">
              <a:buNone/>
            </a:pPr>
            <a:r>
              <a:rPr lang="en-IN" dirty="0"/>
              <a:t>Current Letter : h</a:t>
            </a:r>
          </a:p>
          <a:p>
            <a:pPr marL="0" indent="0">
              <a:buNone/>
            </a:pPr>
            <a:r>
              <a:rPr lang="en-IN" dirty="0"/>
              <a:t>Current Letter : o</a:t>
            </a:r>
          </a:p>
          <a:p>
            <a:pPr marL="0" indent="0">
              <a:buNone/>
            </a:pPr>
            <a:r>
              <a:rPr lang="en-IN" dirty="0"/>
              <a:t>Current Letter : n</a:t>
            </a:r>
          </a:p>
          <a:p>
            <a:pPr marL="0" indent="0">
              <a:buNone/>
            </a:pPr>
            <a:r>
              <a:rPr lang="en-IN" dirty="0"/>
              <a:t>Good bye!</a:t>
            </a:r>
          </a:p>
        </p:txBody>
      </p:sp>
    </p:spTree>
    <p:extLst>
      <p:ext uri="{BB962C8B-B14F-4D97-AF65-F5344CB8AC3E}">
        <p14:creationId xmlns:p14="http://schemas.microsoft.com/office/powerpoint/2010/main" val="108730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21D2F9-DFE4-4B3D-98A8-37AC33CE111C}"/>
              </a:ext>
            </a:extLst>
          </p:cNvPr>
          <p:cNvSpPr>
            <a:spLocks noGrp="1"/>
          </p:cNvSpPr>
          <p:nvPr>
            <p:ph idx="1"/>
          </p:nvPr>
        </p:nvSpPr>
        <p:spPr>
          <a:xfrm>
            <a:off x="288099" y="162838"/>
            <a:ext cx="11636679" cy="6413325"/>
          </a:xfrm>
        </p:spPr>
        <p:txBody>
          <a:bodyPr/>
          <a:lstStyle/>
          <a:p>
            <a:r>
              <a:rPr lang="en-IN" sz="2200" dirty="0"/>
              <a:t>The pass statement is used as a placeholder. Ex – if we have a loop that is not implemented yet, but we may wish to write some code in it in the future. In such cases, pass statement can be written because we cannot have an empty body of the loop. Though the pass statement will not do anything, but it will make the program syntactically correct.</a:t>
            </a:r>
          </a:p>
          <a:p>
            <a:r>
              <a:rPr lang="en-IN" sz="2200" dirty="0"/>
              <a:t>for </a:t>
            </a:r>
            <a:r>
              <a:rPr lang="en-IN" sz="2200" dirty="0" err="1"/>
              <a:t>i</a:t>
            </a:r>
            <a:r>
              <a:rPr lang="en-IN" sz="2200" dirty="0"/>
              <a:t> in range(10,20):</a:t>
            </a:r>
          </a:p>
          <a:p>
            <a:pPr marL="0" indent="0">
              <a:buNone/>
            </a:pPr>
            <a:r>
              <a:rPr lang="en-IN" sz="2200" dirty="0"/>
              <a:t>Will show an error as the loop does not show any code. Hence writing </a:t>
            </a:r>
            <a:r>
              <a:rPr lang="en-IN" sz="2200" i="1" dirty="0"/>
              <a:t>pass</a:t>
            </a:r>
            <a:r>
              <a:rPr lang="en-IN" sz="2200" dirty="0"/>
              <a:t> will remove the error</a:t>
            </a:r>
          </a:p>
          <a:p>
            <a:r>
              <a:rPr lang="en-IN" sz="2200" dirty="0"/>
              <a:t>Difference between comment and pass statements – </a:t>
            </a:r>
          </a:p>
          <a:p>
            <a:pPr marL="0" indent="0">
              <a:buNone/>
            </a:pPr>
            <a:r>
              <a:rPr lang="en-IN" sz="2200" dirty="0"/>
              <a:t>In Python programming, pass is a null statement. While the interpreter ignores a comment, pass is not. Comment is not executed but </a:t>
            </a:r>
            <a:r>
              <a:rPr lang="en-IN" sz="2200"/>
              <a:t>pass statement </a:t>
            </a:r>
            <a:r>
              <a:rPr lang="en-IN" sz="2200" dirty="0"/>
              <a:t>is executed but nothing happens.</a:t>
            </a:r>
          </a:p>
          <a:p>
            <a:r>
              <a:rPr lang="en-IN" sz="2200" dirty="0"/>
              <a:t>Difference between break, continue, pass</a:t>
            </a:r>
          </a:p>
          <a:p>
            <a:pPr marL="0" indent="0">
              <a:buNone/>
            </a:pPr>
            <a:r>
              <a:rPr lang="en-IN" sz="2200" dirty="0"/>
              <a:t>The break statement terminates the execution of the nearest enclosing loop in which it appears.</a:t>
            </a:r>
          </a:p>
          <a:p>
            <a:pPr marL="0" indent="0">
              <a:buNone/>
            </a:pPr>
            <a:r>
              <a:rPr lang="en-IN" sz="2200" dirty="0"/>
              <a:t>The continue statement skips the rest of the statements in the loop and transfers the control unconditionally to the loop-continuation portion of the nearest enclosing loop.</a:t>
            </a:r>
          </a:p>
          <a:p>
            <a:pPr marL="0" indent="0">
              <a:buNone/>
            </a:pPr>
            <a:r>
              <a:rPr lang="en-IN" sz="2200" dirty="0"/>
              <a:t>The pass statement is a do-nothing statement in a loop. It is just added to make the loop syntactically correct. That is, pass statement is written as we cannot have an empty body of the loop</a:t>
            </a:r>
          </a:p>
          <a:p>
            <a:pPr marL="0" indent="0">
              <a:buNone/>
            </a:pPr>
            <a:endParaRPr lang="en-IN" sz="2000" dirty="0"/>
          </a:p>
          <a:p>
            <a:pPr marL="0" indent="0">
              <a:buNone/>
            </a:pPr>
            <a:endParaRPr lang="en-IN" dirty="0"/>
          </a:p>
        </p:txBody>
      </p:sp>
    </p:spTree>
    <p:extLst>
      <p:ext uri="{BB962C8B-B14F-4D97-AF65-F5344CB8AC3E}">
        <p14:creationId xmlns:p14="http://schemas.microsoft.com/office/powerpoint/2010/main" val="2351381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4DCA30-BA53-4076-8230-FB0764EC434C}"/>
              </a:ext>
            </a:extLst>
          </p:cNvPr>
          <p:cNvSpPr>
            <a:spLocks noGrp="1"/>
          </p:cNvSpPr>
          <p:nvPr>
            <p:ph idx="1"/>
          </p:nvPr>
        </p:nvSpPr>
        <p:spPr>
          <a:xfrm>
            <a:off x="308919" y="210065"/>
            <a:ext cx="11565924" cy="6474940"/>
          </a:xfrm>
        </p:spPr>
        <p:txBody>
          <a:bodyPr>
            <a:normAutofit/>
          </a:bodyPr>
          <a:lstStyle/>
          <a:p>
            <a:pPr marL="0" indent="0" algn="ctr">
              <a:buNone/>
            </a:pPr>
            <a:r>
              <a:rPr lang="en-IN" b="1" u="sng" dirty="0" err="1"/>
              <a:t>Flavors</a:t>
            </a:r>
            <a:r>
              <a:rPr lang="en-IN" b="1" u="sng" dirty="0"/>
              <a:t> of Python</a:t>
            </a:r>
          </a:p>
          <a:p>
            <a:endParaRPr lang="en-IN" sz="2200" b="1" dirty="0"/>
          </a:p>
          <a:p>
            <a:r>
              <a:rPr lang="en-IN" sz="2200" b="1" dirty="0" err="1"/>
              <a:t>CPython</a:t>
            </a:r>
            <a:endParaRPr lang="en-IN" sz="2200" b="1" dirty="0"/>
          </a:p>
          <a:p>
            <a:pPr marL="0" indent="0">
              <a:buNone/>
            </a:pPr>
            <a:r>
              <a:rPr lang="en-IN" sz="2200" dirty="0"/>
              <a:t>This is the most widely accepted implementation of Python. It is written in the language C, and is an interpreter. The base of all these implementation is </a:t>
            </a:r>
            <a:r>
              <a:rPr lang="en-IN" sz="2200" dirty="0" err="1"/>
              <a:t>Cpython</a:t>
            </a:r>
            <a:r>
              <a:rPr lang="en-IN" sz="2200" dirty="0"/>
              <a:t> or more formally known as python. </a:t>
            </a:r>
            <a:r>
              <a:rPr lang="en-IN" sz="2200" dirty="0" err="1"/>
              <a:t>Cpython</a:t>
            </a:r>
            <a:r>
              <a:rPr lang="en-IN" sz="2200" dirty="0"/>
              <a:t> is de-facto reference Python implementation. Some implementations may extend </a:t>
            </a:r>
            <a:r>
              <a:rPr lang="en-IN" sz="2200" dirty="0" err="1"/>
              <a:t>behavior</a:t>
            </a:r>
            <a:r>
              <a:rPr lang="en-IN" sz="2200" dirty="0"/>
              <a:t> or features in some aspects or re-implementations language that do not depend or interact with the </a:t>
            </a:r>
            <a:r>
              <a:rPr lang="en-IN" sz="2200" dirty="0" err="1"/>
              <a:t>CPython</a:t>
            </a:r>
            <a:r>
              <a:rPr lang="en-IN" sz="2200" dirty="0"/>
              <a:t> runtime core but reuses the standard library implementation of </a:t>
            </a:r>
            <a:r>
              <a:rPr lang="en-IN" sz="2200" dirty="0" err="1"/>
              <a:t>Cpython</a:t>
            </a:r>
            <a:r>
              <a:rPr lang="en-IN" sz="2200" dirty="0"/>
              <a:t>. Since </a:t>
            </a:r>
            <a:r>
              <a:rPr lang="en-IN" sz="2200" dirty="0" err="1"/>
              <a:t>Cpython</a:t>
            </a:r>
            <a:r>
              <a:rPr lang="en-IN" sz="2200" dirty="0"/>
              <a:t> is standard to implement python someone can implement it to be compiled or to be interpreted according to their requirements.</a:t>
            </a:r>
          </a:p>
          <a:p>
            <a:r>
              <a:rPr lang="en-IN" sz="2200" b="1" dirty="0"/>
              <a:t>b. </a:t>
            </a:r>
            <a:r>
              <a:rPr lang="en-IN" sz="2200" b="1" dirty="0" err="1"/>
              <a:t>Jython</a:t>
            </a:r>
            <a:endParaRPr lang="en-IN" sz="2200" dirty="0"/>
          </a:p>
          <a:p>
            <a:pPr marL="0" indent="0">
              <a:buNone/>
            </a:pPr>
            <a:r>
              <a:rPr lang="en-IN" sz="2200" dirty="0" err="1"/>
              <a:t>Jython</a:t>
            </a:r>
            <a:r>
              <a:rPr lang="en-IN" sz="2200" dirty="0"/>
              <a:t> is a Python implementation written in Java. A </a:t>
            </a:r>
            <a:r>
              <a:rPr lang="en-IN" sz="2200" dirty="0" err="1"/>
              <a:t>Jython</a:t>
            </a:r>
            <a:r>
              <a:rPr lang="en-IN" sz="2200" dirty="0"/>
              <a:t> program can import any Java class. It compiles to Java bytecode. </a:t>
            </a:r>
            <a:r>
              <a:rPr lang="en-IN" sz="2200" dirty="0" err="1"/>
              <a:t>Jython</a:t>
            </a:r>
            <a:r>
              <a:rPr lang="en-IN" sz="2200" dirty="0"/>
              <a:t>, earlier known as </a:t>
            </a:r>
            <a:r>
              <a:rPr lang="en-IN" sz="2200" dirty="0" err="1"/>
              <a:t>Jpython</a:t>
            </a:r>
            <a:r>
              <a:rPr lang="en-IN" sz="2200" dirty="0"/>
              <a:t> (or known to be successor of </a:t>
            </a:r>
            <a:r>
              <a:rPr lang="en-IN" sz="2200" dirty="0" err="1"/>
              <a:t>Jpython</a:t>
            </a:r>
            <a:r>
              <a:rPr lang="en-IN" sz="2200" dirty="0"/>
              <a:t>) is an implementation of the Python programming language which is designed to run on the Java Platform. It has compiler which compiles your python code into Java bytecode. </a:t>
            </a:r>
            <a:r>
              <a:rPr lang="en-IN" sz="2200" dirty="0" err="1"/>
              <a:t>Jython</a:t>
            </a:r>
            <a:r>
              <a:rPr lang="en-IN" sz="2200" dirty="0"/>
              <a:t> adds compatible libraries of python that are really helpful for developers(Now you have both java and Python libraries at one place, isn’t that great?) and make it more powerful language.</a:t>
            </a:r>
          </a:p>
          <a:p>
            <a:endParaRPr lang="en-IN" dirty="0"/>
          </a:p>
        </p:txBody>
      </p:sp>
    </p:spTree>
    <p:extLst>
      <p:ext uri="{BB962C8B-B14F-4D97-AF65-F5344CB8AC3E}">
        <p14:creationId xmlns:p14="http://schemas.microsoft.com/office/powerpoint/2010/main" val="3132194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27474-F104-4BF2-9AA4-4951E5EE4A5A}"/>
              </a:ext>
            </a:extLst>
          </p:cNvPr>
          <p:cNvSpPr>
            <a:spLocks noGrp="1"/>
          </p:cNvSpPr>
          <p:nvPr>
            <p:ph idx="1"/>
          </p:nvPr>
        </p:nvSpPr>
        <p:spPr>
          <a:xfrm>
            <a:off x="838200" y="259492"/>
            <a:ext cx="10515600" cy="6240162"/>
          </a:xfrm>
        </p:spPr>
        <p:txBody>
          <a:bodyPr>
            <a:normAutofit/>
          </a:bodyPr>
          <a:lstStyle/>
          <a:p>
            <a:r>
              <a:rPr lang="en-IN" b="1" dirty="0"/>
              <a:t>c. </a:t>
            </a:r>
            <a:r>
              <a:rPr lang="en-IN" b="1" dirty="0" err="1"/>
              <a:t>IronPython</a:t>
            </a:r>
            <a:endParaRPr lang="en-IN" dirty="0"/>
          </a:p>
          <a:p>
            <a:pPr marL="0" indent="0">
              <a:buNone/>
            </a:pPr>
            <a:r>
              <a:rPr lang="en-IN" dirty="0" err="1"/>
              <a:t>IronPython</a:t>
            </a:r>
            <a:r>
              <a:rPr lang="en-IN" dirty="0"/>
              <a:t> is implemented in C#. It can function as an extensibility layer to application frameworks written in a .NET language. Again you can import C# classes into </a:t>
            </a:r>
            <a:r>
              <a:rPr lang="en-IN" dirty="0" err="1"/>
              <a:t>ironPython</a:t>
            </a:r>
            <a:r>
              <a:rPr lang="en-IN" dirty="0"/>
              <a:t>. </a:t>
            </a:r>
            <a:r>
              <a:rPr lang="en-IN" dirty="0" err="1"/>
              <a:t>IronPython</a:t>
            </a:r>
            <a:r>
              <a:rPr lang="en-IN" dirty="0"/>
              <a:t> can use the .NET Framework and Python libraries providing Python developers with the power of the .NET framework or providing .NET developers with power of scripting.</a:t>
            </a:r>
            <a:endParaRPr lang="en-IN" b="1" dirty="0"/>
          </a:p>
          <a:p>
            <a:r>
              <a:rPr lang="en-IN" b="1" dirty="0"/>
              <a:t>d. </a:t>
            </a:r>
            <a:r>
              <a:rPr lang="en-IN" b="1" dirty="0" err="1"/>
              <a:t>Brython</a:t>
            </a:r>
            <a:endParaRPr lang="en-IN" dirty="0"/>
          </a:p>
          <a:p>
            <a:pPr marL="0" indent="0">
              <a:buNone/>
            </a:pPr>
            <a:r>
              <a:rPr lang="en-IN" dirty="0" err="1"/>
              <a:t>Brython</a:t>
            </a:r>
            <a:r>
              <a:rPr lang="en-IN" dirty="0"/>
              <a:t> stands for Browser Python. It is an implementation of Python that runs in the browser.</a:t>
            </a:r>
          </a:p>
          <a:p>
            <a:r>
              <a:rPr lang="en-IN" b="1" dirty="0"/>
              <a:t>e. </a:t>
            </a:r>
            <a:r>
              <a:rPr lang="en-IN" b="1" dirty="0" err="1"/>
              <a:t>RubyPython</a:t>
            </a:r>
            <a:endParaRPr lang="en-IN" dirty="0"/>
          </a:p>
          <a:p>
            <a:pPr marL="0" indent="0">
              <a:buNone/>
            </a:pPr>
            <a:r>
              <a:rPr lang="en-IN" dirty="0"/>
              <a:t>It acts as a bridge between the Python and Ruby interpreters. It marshals data between Python and Ruby virtual machines.</a:t>
            </a:r>
          </a:p>
        </p:txBody>
      </p:sp>
    </p:spTree>
    <p:extLst>
      <p:ext uri="{BB962C8B-B14F-4D97-AF65-F5344CB8AC3E}">
        <p14:creationId xmlns:p14="http://schemas.microsoft.com/office/powerpoint/2010/main" val="3160751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C6EC5A-DD60-437B-ABEF-55E0DFE4632C}"/>
              </a:ext>
            </a:extLst>
          </p:cNvPr>
          <p:cNvSpPr>
            <a:spLocks noGrp="1"/>
          </p:cNvSpPr>
          <p:nvPr>
            <p:ph idx="1"/>
          </p:nvPr>
        </p:nvSpPr>
        <p:spPr>
          <a:xfrm>
            <a:off x="432486" y="333632"/>
            <a:ext cx="11430000" cy="6240163"/>
          </a:xfrm>
        </p:spPr>
        <p:txBody>
          <a:bodyPr/>
          <a:lstStyle/>
          <a:p>
            <a:r>
              <a:rPr lang="en-IN" b="1" dirty="0"/>
              <a:t>f. </a:t>
            </a:r>
            <a:r>
              <a:rPr lang="en-IN" b="1" dirty="0" err="1"/>
              <a:t>PyPy</a:t>
            </a:r>
            <a:endParaRPr lang="en-IN" dirty="0"/>
          </a:p>
          <a:p>
            <a:pPr marL="0" indent="0">
              <a:buNone/>
            </a:pPr>
            <a:r>
              <a:rPr lang="en-IN" dirty="0"/>
              <a:t>It is interesting to know that </a:t>
            </a:r>
            <a:r>
              <a:rPr lang="en-IN" dirty="0" err="1"/>
              <a:t>PyPy</a:t>
            </a:r>
            <a:r>
              <a:rPr lang="en-IN" dirty="0"/>
              <a:t> is Python implemented in Python. This makes it faster and easier to experiment with. However, the standard implementation is </a:t>
            </a:r>
            <a:r>
              <a:rPr lang="en-IN" dirty="0" err="1"/>
              <a:t>CPython</a:t>
            </a:r>
            <a:r>
              <a:rPr lang="en-IN" dirty="0"/>
              <a:t>. It is a Python interpreter and just-in-time compiler. It is written in Python itself. Actually </a:t>
            </a:r>
            <a:r>
              <a:rPr lang="en-IN" dirty="0" err="1"/>
              <a:t>PyPy</a:t>
            </a:r>
            <a:r>
              <a:rPr lang="en-IN" dirty="0"/>
              <a:t> is written in a language called </a:t>
            </a:r>
            <a:r>
              <a:rPr lang="en-IN" dirty="0" err="1"/>
              <a:t>RPython</a:t>
            </a:r>
            <a:r>
              <a:rPr lang="en-IN" dirty="0"/>
              <a:t>, which is suitable for writing dynamic language interpreters. </a:t>
            </a:r>
            <a:r>
              <a:rPr lang="en-IN" dirty="0" err="1"/>
              <a:t>RPython</a:t>
            </a:r>
            <a:r>
              <a:rPr lang="en-IN" dirty="0"/>
              <a:t> is a subset of Python.</a:t>
            </a:r>
          </a:p>
          <a:p>
            <a:r>
              <a:rPr lang="en-IN" b="1" dirty="0"/>
              <a:t>g. </a:t>
            </a:r>
            <a:r>
              <a:rPr lang="en-IN" b="1" dirty="0" err="1"/>
              <a:t>MicroPython</a:t>
            </a:r>
            <a:endParaRPr lang="en-IN" dirty="0"/>
          </a:p>
          <a:p>
            <a:pPr marL="0" indent="0">
              <a:buNone/>
            </a:pPr>
            <a:r>
              <a:rPr lang="en-IN" dirty="0"/>
              <a:t>This is an implementation of Python meant to run on a microcontroller. It uses a </a:t>
            </a:r>
            <a:r>
              <a:rPr lang="en-IN" dirty="0" err="1"/>
              <a:t>MicroPython</a:t>
            </a:r>
            <a:r>
              <a:rPr lang="en-IN" dirty="0"/>
              <a:t> board that runs </a:t>
            </a:r>
            <a:r>
              <a:rPr lang="en-IN" dirty="0" err="1"/>
              <a:t>MicroPython</a:t>
            </a:r>
            <a:r>
              <a:rPr lang="en-IN" dirty="0"/>
              <a:t> on bare metal.</a:t>
            </a:r>
          </a:p>
          <a:p>
            <a:r>
              <a:rPr lang="en-IN" b="1" dirty="0"/>
              <a:t>h. Anaconda Python:</a:t>
            </a:r>
            <a:r>
              <a:rPr lang="en-IN" dirty="0"/>
              <a:t>    In short words you can say it is distribution for large-scale data processing, predictive analytics, and scientific computing. This implementation basically focuses large scale of data.</a:t>
            </a:r>
          </a:p>
        </p:txBody>
      </p:sp>
    </p:spTree>
    <p:extLst>
      <p:ext uri="{BB962C8B-B14F-4D97-AF65-F5344CB8AC3E}">
        <p14:creationId xmlns:p14="http://schemas.microsoft.com/office/powerpoint/2010/main" val="561607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404990-BBAF-4918-87FD-F4B2531D2FB6}"/>
              </a:ext>
            </a:extLst>
          </p:cNvPr>
          <p:cNvSpPr>
            <a:spLocks noGrp="1"/>
          </p:cNvSpPr>
          <p:nvPr>
            <p:ph idx="1"/>
          </p:nvPr>
        </p:nvSpPr>
        <p:spPr>
          <a:xfrm>
            <a:off x="838200" y="197708"/>
            <a:ext cx="10515600" cy="6413157"/>
          </a:xfrm>
        </p:spPr>
        <p:txBody>
          <a:bodyPr>
            <a:normAutofit fontScale="85000" lnSpcReduction="10000"/>
          </a:bodyPr>
          <a:lstStyle/>
          <a:p>
            <a:r>
              <a:rPr lang="en-IN" b="1" dirty="0"/>
              <a:t>Features of Python</a:t>
            </a:r>
            <a:endParaRPr lang="en-IN" dirty="0"/>
          </a:p>
          <a:p>
            <a:r>
              <a:rPr lang="en-IN" sz="2900" dirty="0"/>
              <a:t>Python is simple and easy to learn.</a:t>
            </a:r>
            <a:br>
              <a:rPr lang="en-IN" sz="2900" dirty="0"/>
            </a:br>
            <a:r>
              <a:rPr lang="en-IN" sz="2900" dirty="0"/>
              <a:t>Python require less coding, hence less development time.</a:t>
            </a:r>
            <a:br>
              <a:rPr lang="en-IN" sz="2900" dirty="0"/>
            </a:br>
            <a:r>
              <a:rPr lang="en-IN" sz="2900" dirty="0"/>
              <a:t>Python is Freeware and Open Source. Freeware means its free no licensing is required and Open Source means you can see the code it is available at user level.</a:t>
            </a:r>
            <a:br>
              <a:rPr lang="en-IN" sz="2900" dirty="0"/>
            </a:br>
            <a:r>
              <a:rPr lang="en-IN" sz="2900" dirty="0"/>
              <a:t>Python is High Level Programming language where code is human readable.</a:t>
            </a:r>
            <a:br>
              <a:rPr lang="en-IN" sz="2900" dirty="0"/>
            </a:br>
            <a:r>
              <a:rPr lang="en-IN" sz="2900" dirty="0"/>
              <a:t>Python is Platform Independent Language, i.e. Write once and run anywhere.</a:t>
            </a:r>
            <a:br>
              <a:rPr lang="en-IN" sz="2900" dirty="0"/>
            </a:br>
            <a:r>
              <a:rPr lang="en-IN" sz="2900" dirty="0"/>
              <a:t>Python is Portable i.e. can be moved from one machine to another machine.</a:t>
            </a:r>
            <a:br>
              <a:rPr lang="en-IN" sz="2900" dirty="0"/>
            </a:br>
            <a:r>
              <a:rPr lang="en-IN" sz="2900" dirty="0"/>
              <a:t>Python is Dynamically typed Programming Language. i.e. we do not need to specify the type of the variable while declaration. It will implicitly decide what type of values is this and thus will assign the type at the run time.</a:t>
            </a:r>
            <a:br>
              <a:rPr lang="en-IN" sz="2900" dirty="0"/>
            </a:br>
            <a:r>
              <a:rPr lang="en-IN" sz="2900" dirty="0"/>
              <a:t>Python is Functional, Object Oriented, Scripting, Modular Programming Language.</a:t>
            </a:r>
            <a:br>
              <a:rPr lang="en-IN" sz="2900" dirty="0"/>
            </a:br>
            <a:r>
              <a:rPr lang="en-IN" sz="2900" dirty="0"/>
              <a:t>Python is interpreted Programming Language. i.e. It has internal compiler. First interpreter will interpret the code if error any will notify if not it will execute.</a:t>
            </a:r>
            <a:br>
              <a:rPr lang="en-IN" sz="2900" dirty="0"/>
            </a:br>
            <a:r>
              <a:rPr lang="en-IN" sz="2900" dirty="0"/>
              <a:t>Python is extensible Programming Language </a:t>
            </a:r>
            <a:r>
              <a:rPr lang="en-IN" sz="2900" dirty="0" err="1"/>
              <a:t>ie</a:t>
            </a:r>
            <a:r>
              <a:rPr lang="en-IN" sz="2900" dirty="0"/>
              <a:t>. Other Language Program can be used in Python i.e. Java/C/C++ etc can be written with Python code.</a:t>
            </a:r>
            <a:br>
              <a:rPr lang="en-IN" sz="2900" dirty="0"/>
            </a:br>
            <a:r>
              <a:rPr lang="en-IN" sz="2900" dirty="0"/>
              <a:t>Python has extended support library for Embedded Application.</a:t>
            </a:r>
          </a:p>
          <a:p>
            <a:endParaRPr lang="en-IN" dirty="0"/>
          </a:p>
        </p:txBody>
      </p:sp>
    </p:spTree>
    <p:extLst>
      <p:ext uri="{BB962C8B-B14F-4D97-AF65-F5344CB8AC3E}">
        <p14:creationId xmlns:p14="http://schemas.microsoft.com/office/powerpoint/2010/main" val="20734310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1312</TotalTime>
  <Words>4602</Words>
  <Application>Microsoft Office PowerPoint</Application>
  <PresentationFormat>Widescreen</PresentationFormat>
  <Paragraphs>286</Paragraphs>
  <Slides>57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Arial</vt:lpstr>
      <vt:lpstr>Arial</vt:lpstr>
      <vt:lpstr>Calibri</vt:lpstr>
      <vt:lpstr>Calibri Light</vt:lpstr>
      <vt:lpstr>Consolas</vt:lpstr>
      <vt:lpstr>Raleway</vt:lpstr>
      <vt:lpstr>Roboto</vt:lpstr>
      <vt:lpstr>SourceSansProBold</vt:lpstr>
      <vt:lpstr>SourceSansProRegular</vt:lpstr>
      <vt:lpstr>Office Theme</vt:lpstr>
      <vt:lpstr>PowerPoint Presentation</vt:lpstr>
      <vt:lpstr>Python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Bageshree</dc:creator>
  <cp:lastModifiedBy>Admin</cp:lastModifiedBy>
  <cp:revision>94</cp:revision>
  <dcterms:created xsi:type="dcterms:W3CDTF">2019-12-19T14:52:34Z</dcterms:created>
  <dcterms:modified xsi:type="dcterms:W3CDTF">2022-12-20T13:16:07Z</dcterms:modified>
</cp:coreProperties>
</file>